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1"/>
  </p:notesMasterIdLst>
  <p:sldIdLst>
    <p:sldId id="288" r:id="rId2"/>
    <p:sldId id="314" r:id="rId3"/>
    <p:sldId id="291" r:id="rId4"/>
    <p:sldId id="290" r:id="rId5"/>
    <p:sldId id="292" r:id="rId6"/>
    <p:sldId id="293" r:id="rId7"/>
    <p:sldId id="294" r:id="rId8"/>
    <p:sldId id="301" r:id="rId9"/>
    <p:sldId id="297" r:id="rId10"/>
    <p:sldId id="296" r:id="rId11"/>
    <p:sldId id="295" r:id="rId12"/>
    <p:sldId id="299" r:id="rId13"/>
    <p:sldId id="298" r:id="rId14"/>
    <p:sldId id="287" r:id="rId15"/>
    <p:sldId id="300" r:id="rId16"/>
    <p:sldId id="302" r:id="rId17"/>
    <p:sldId id="303" r:id="rId18"/>
    <p:sldId id="316" r:id="rId19"/>
    <p:sldId id="304" r:id="rId20"/>
    <p:sldId id="305" r:id="rId21"/>
    <p:sldId id="306" r:id="rId22"/>
    <p:sldId id="307" r:id="rId23"/>
    <p:sldId id="308" r:id="rId24"/>
    <p:sldId id="309" r:id="rId25"/>
    <p:sldId id="310" r:id="rId26"/>
    <p:sldId id="311" r:id="rId27"/>
    <p:sldId id="312" r:id="rId28"/>
    <p:sldId id="313" r:id="rId29"/>
    <p:sldId id="285" r:id="rId30"/>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115" d="100"/>
          <a:sy n="115" d="100"/>
        </p:scale>
        <p:origin x="12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20" tIns="45710" rIns="91420" bIns="45710" rtlCol="0"/>
          <a:lstStyle>
            <a:lvl1pPr algn="l">
              <a:defRPr sz="1200"/>
            </a:lvl1pPr>
          </a:lstStyle>
          <a:p>
            <a:endParaRPr lang="en-US" dirty="0"/>
          </a:p>
        </p:txBody>
      </p:sp>
      <p:sp>
        <p:nvSpPr>
          <p:cNvPr id="3" name="Date Placeholder 2"/>
          <p:cNvSpPr>
            <a:spLocks noGrp="1"/>
          </p:cNvSpPr>
          <p:nvPr>
            <p:ph type="dt" idx="1"/>
          </p:nvPr>
        </p:nvSpPr>
        <p:spPr>
          <a:xfrm>
            <a:off x="3956052" y="0"/>
            <a:ext cx="3027363" cy="465138"/>
          </a:xfrm>
          <a:prstGeom prst="rect">
            <a:avLst/>
          </a:prstGeom>
        </p:spPr>
        <p:txBody>
          <a:bodyPr vert="horz" lIns="91420" tIns="45710" rIns="91420" bIns="45710" rtlCol="0"/>
          <a:lstStyle>
            <a:lvl1pPr algn="r">
              <a:defRPr sz="1200"/>
            </a:lvl1pPr>
          </a:lstStyle>
          <a:p>
            <a:fld id="{41451482-57F2-4DFA-AD03-2FD315165219}" type="datetimeFigureOut">
              <a:rPr lang="en-US" smtClean="0"/>
              <a:t>3/17/2022</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20" tIns="45710" rIns="91420" bIns="45710" rtlCol="0" anchor="ctr"/>
          <a:lstStyle/>
          <a:p>
            <a:endParaRPr lang="en-US" dirty="0"/>
          </a:p>
        </p:txBody>
      </p:sp>
      <p:sp>
        <p:nvSpPr>
          <p:cNvPr id="5" name="Notes Placeholder 4"/>
          <p:cNvSpPr>
            <a:spLocks noGrp="1"/>
          </p:cNvSpPr>
          <p:nvPr>
            <p:ph type="body" sz="quarter" idx="3"/>
          </p:nvPr>
        </p:nvSpPr>
        <p:spPr>
          <a:xfrm>
            <a:off x="698500" y="4467227"/>
            <a:ext cx="5588000" cy="3656013"/>
          </a:xfrm>
          <a:prstGeom prst="rect">
            <a:avLst/>
          </a:prstGeom>
        </p:spPr>
        <p:txBody>
          <a:bodyPr vert="horz" lIns="91420" tIns="45710" rIns="91420"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5"/>
            <a:ext cx="3027363" cy="465137"/>
          </a:xfrm>
          <a:prstGeom prst="rect">
            <a:avLst/>
          </a:prstGeom>
        </p:spPr>
        <p:txBody>
          <a:bodyPr vert="horz" lIns="91420" tIns="45710" rIns="91420"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2" y="8818565"/>
            <a:ext cx="3027363" cy="465137"/>
          </a:xfrm>
          <a:prstGeom prst="rect">
            <a:avLst/>
          </a:prstGeom>
        </p:spPr>
        <p:txBody>
          <a:bodyPr vert="horz" lIns="91420" tIns="45710" rIns="91420" bIns="45710" rtlCol="0" anchor="b"/>
          <a:lstStyle>
            <a:lvl1pPr algn="r">
              <a:defRPr sz="1200"/>
            </a:lvl1pPr>
          </a:lstStyle>
          <a:p>
            <a:fld id="{7564DDC1-5844-4BCE-93C9-7D3B6AD284AE}" type="slidenum">
              <a:rPr lang="en-US" smtClean="0"/>
              <a:t>‹#›</a:t>
            </a:fld>
            <a:endParaRPr lang="en-US" dirty="0"/>
          </a:p>
        </p:txBody>
      </p:sp>
    </p:spTree>
    <p:extLst>
      <p:ext uri="{BB962C8B-B14F-4D97-AF65-F5344CB8AC3E}">
        <p14:creationId xmlns:p14="http://schemas.microsoft.com/office/powerpoint/2010/main" val="95594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C8342C3-B86C-4A21-8214-94B5FB5CF64E}"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30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D0478-8AD1-4B4A-8475-7288EC78B197}"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236862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3E526-0043-4E95-B042-B5DE44BFDE30}"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94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635A21A1-E73C-42AA-BBD8-0178B335ECA9}" type="datetime1">
              <a:rPr lang="en-US" smtClean="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07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9451EA1-59AD-45EC-B726-E1DA63B4AC27}"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9712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345-D8DC-4B00-A801-7C1A57846E62}"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409527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F141D-E485-4315-B820-00183F920D37}"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2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652EF-0B49-41C8-92CC-A521B971CB62}"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294191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12E6AC-FB20-4D72-AECB-5D63F1EDDABA}" type="datetime1">
              <a:rPr lang="en-US" smtClean="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287635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B74DB-76B2-4EBD-8276-8A6379A0BA23}" type="datetime1">
              <a:rPr lang="en-US" smtClean="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336841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C25B5-C697-4BE2-B360-E9AE0EA9C072}" type="datetime1">
              <a:rPr lang="en-US" smtClean="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313009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AAB33D-4CFC-4E8F-B6C3-E875107BAA74}"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8787CF-B828-44DF-80DB-E8BD64B2809B}" type="slidenum">
              <a:rPr lang="en-US" smtClean="0"/>
              <a:t>‹#›</a:t>
            </a:fld>
            <a:endParaRPr lang="en-US" dirty="0"/>
          </a:p>
        </p:txBody>
      </p:sp>
    </p:spTree>
    <p:extLst>
      <p:ext uri="{BB962C8B-B14F-4D97-AF65-F5344CB8AC3E}">
        <p14:creationId xmlns:p14="http://schemas.microsoft.com/office/powerpoint/2010/main" val="15468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F45A41-CEF9-4088-98FA-6C6D8C09044F}"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8787CF-B828-44DF-80DB-E8BD64B2809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49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F4B611-4288-4FFF-ACD0-000B88697900}" type="datetime1">
              <a:rPr lang="en-US" smtClean="0"/>
              <a:t>3/17/2022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8787CF-B828-44DF-80DB-E8BD64B2809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9165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
            </a:r>
            <a:br>
              <a:rPr lang="en-US" dirty="0"/>
            </a:br>
            <a:endParaRPr lang="en-US" dirty="0"/>
          </a:p>
        </p:txBody>
      </p:sp>
      <p:sp>
        <p:nvSpPr>
          <p:cNvPr id="3" name="Subtitle 2"/>
          <p:cNvSpPr>
            <a:spLocks noGrp="1"/>
          </p:cNvSpPr>
          <p:nvPr>
            <p:ph type="subTitle" idx="1"/>
          </p:nvPr>
        </p:nvSpPr>
        <p:spPr/>
        <p:txBody>
          <a:bodyPr>
            <a:normAutofit lnSpcReduction="10000"/>
          </a:bodyPr>
          <a:lstStyle/>
          <a:p>
            <a:r>
              <a:rPr lang="en-US" sz="4000" dirty="0"/>
              <a:t>Crisis Services</a:t>
            </a:r>
          </a:p>
          <a:p>
            <a:r>
              <a:rPr lang="en-US" sz="2400" dirty="0"/>
              <a:t>Stephanie Lewis, </a:t>
            </a:r>
            <a:r>
              <a:rPr lang="en-US" sz="2400" dirty="0" smtClean="0"/>
              <a:t>LMFT</a:t>
            </a:r>
          </a:p>
          <a:p>
            <a:r>
              <a:rPr lang="en-US" sz="2400" dirty="0" smtClean="0"/>
              <a:t>Division Director</a:t>
            </a:r>
            <a:endParaRPr lang="en-US" sz="2400" dirty="0"/>
          </a:p>
        </p:txBody>
      </p:sp>
      <p:sp>
        <p:nvSpPr>
          <p:cNvPr id="8" name="Slide Number Placeholder 7"/>
          <p:cNvSpPr>
            <a:spLocks noGrp="1"/>
          </p:cNvSpPr>
          <p:nvPr>
            <p:ph type="sldNum" sz="quarter" idx="12"/>
          </p:nvPr>
        </p:nvSpPr>
        <p:spPr/>
        <p:txBody>
          <a:bodyPr/>
          <a:lstStyle/>
          <a:p>
            <a:fld id="{818787CF-B828-44DF-80DB-E8BD64B2809B}" type="slidenum">
              <a:rPr lang="en-US" smtClean="0"/>
              <a:t>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29943"/>
            <a:ext cx="7597833" cy="2128058"/>
          </a:xfrm>
          <a:prstGeom prst="rect">
            <a:avLst/>
          </a:prstGeom>
        </p:spPr>
      </p:pic>
    </p:spTree>
    <p:extLst>
      <p:ext uri="{BB962C8B-B14F-4D97-AF65-F5344CB8AC3E}">
        <p14:creationId xmlns:p14="http://schemas.microsoft.com/office/powerpoint/2010/main" val="9065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11" name="Slide Number Placeholder 10"/>
          <p:cNvSpPr>
            <a:spLocks noGrp="1"/>
          </p:cNvSpPr>
          <p:nvPr>
            <p:ph type="sldNum" sz="quarter" idx="12"/>
          </p:nvPr>
        </p:nvSpPr>
        <p:spPr/>
        <p:txBody>
          <a:bodyPr/>
          <a:lstStyle/>
          <a:p>
            <a:fld id="{818787CF-B828-44DF-80DB-E8BD64B2809B}" type="slidenum">
              <a:rPr lang="en-US" smtClean="0"/>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60787841"/>
              </p:ext>
            </p:extLst>
          </p:nvPr>
        </p:nvGraphicFramePr>
        <p:xfrm>
          <a:off x="673331" y="839586"/>
          <a:ext cx="10698480" cy="5834158"/>
        </p:xfrm>
        <a:graphic>
          <a:graphicData uri="http://schemas.openxmlformats.org/drawingml/2006/table">
            <a:tbl>
              <a:tblPr firstRow="1" firstCol="1" lastRow="1" lastCol="1" bandRow="1" bandCol="1">
                <a:tableStyleId>{5C22544A-7EE6-4342-B048-85BDC9FD1C3A}</a:tableStyleId>
              </a:tblPr>
              <a:tblGrid>
                <a:gridCol w="5024796">
                  <a:extLst>
                    <a:ext uri="{9D8B030D-6E8A-4147-A177-3AD203B41FA5}">
                      <a16:colId xmlns:a16="http://schemas.microsoft.com/office/drawing/2014/main" val="587927809"/>
                    </a:ext>
                  </a:extLst>
                </a:gridCol>
                <a:gridCol w="5673684">
                  <a:extLst>
                    <a:ext uri="{9D8B030D-6E8A-4147-A177-3AD203B41FA5}">
                      <a16:colId xmlns:a16="http://schemas.microsoft.com/office/drawing/2014/main" val="2189549716"/>
                    </a:ext>
                  </a:extLst>
                </a:gridCol>
              </a:tblGrid>
              <a:tr h="507076">
                <a:tc>
                  <a:txBody>
                    <a:bodyPr/>
                    <a:lstStyle/>
                    <a:p>
                      <a:pPr marL="0" marR="0" algn="ctr">
                        <a:spcBef>
                          <a:spcPts val="0"/>
                        </a:spcBef>
                        <a:spcAft>
                          <a:spcPts val="0"/>
                        </a:spcAft>
                      </a:pPr>
                      <a:r>
                        <a:rPr lang="en-US" sz="2400" dirty="0">
                          <a:solidFill>
                            <a:srgbClr val="002060"/>
                          </a:solidFill>
                          <a:effectLst/>
                        </a:rPr>
                        <a:t>Consumer Behavior</a:t>
                      </a:r>
                      <a:endParaRPr lang="en-US" sz="2400" dirty="0">
                        <a:solidFill>
                          <a:srgbClr val="002060"/>
                        </a:solidFill>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lgn="ctr">
                        <a:spcBef>
                          <a:spcPts val="0"/>
                        </a:spcBef>
                        <a:spcAft>
                          <a:spcPts val="0"/>
                        </a:spcAft>
                      </a:pPr>
                      <a:r>
                        <a:rPr lang="en-US" sz="2400" dirty="0">
                          <a:solidFill>
                            <a:srgbClr val="002060"/>
                          </a:solidFill>
                          <a:effectLst/>
                        </a:rPr>
                        <a:t>Staff Intervention</a:t>
                      </a:r>
                      <a:endParaRPr lang="en-US" sz="2400" dirty="0">
                        <a:solidFill>
                          <a:srgbClr val="002060"/>
                        </a:solidFill>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4222525245"/>
                  </a:ext>
                </a:extLst>
              </a:tr>
              <a:tr h="1479745">
                <a:tc>
                  <a:txBody>
                    <a:bodyPr/>
                    <a:lstStyle/>
                    <a:p>
                      <a:pPr marL="0" marR="0">
                        <a:spcBef>
                          <a:spcPts val="0"/>
                        </a:spcBef>
                        <a:spcAft>
                          <a:spcPts val="0"/>
                        </a:spcAft>
                      </a:pPr>
                      <a:r>
                        <a:rPr lang="en-US" sz="1800" dirty="0">
                          <a:effectLst/>
                        </a:rPr>
                        <a:t>1. </a:t>
                      </a:r>
                      <a:r>
                        <a:rPr lang="en-US" sz="1800" dirty="0">
                          <a:solidFill>
                            <a:srgbClr val="002060"/>
                          </a:solidFill>
                          <a:effectLst/>
                        </a:rPr>
                        <a:t>Questioning</a:t>
                      </a:r>
                      <a:r>
                        <a:rPr lang="en-US" sz="1800" dirty="0">
                          <a:effectLst/>
                        </a:rPr>
                        <a:t> </a:t>
                      </a:r>
                    </a:p>
                    <a:p>
                      <a:pPr marL="0" marR="0" algn="l">
                        <a:spcBef>
                          <a:spcPts val="0"/>
                        </a:spcBef>
                        <a:spcAft>
                          <a:spcPts val="0"/>
                        </a:spcAft>
                      </a:pPr>
                      <a:r>
                        <a:rPr lang="en-US" sz="1800" dirty="0">
                          <a:effectLst/>
                        </a:rPr>
                        <a:t>    a. Information Seeking </a:t>
                      </a:r>
                    </a:p>
                    <a:p>
                      <a:pPr marL="0" marR="0" algn="l">
                        <a:spcBef>
                          <a:spcPts val="0"/>
                        </a:spcBef>
                        <a:spcAft>
                          <a:spcPts val="0"/>
                        </a:spcAft>
                      </a:pPr>
                      <a:endParaRPr lang="en-US" sz="1800" dirty="0">
                        <a:effectLst/>
                      </a:endParaRPr>
                    </a:p>
                    <a:p>
                      <a:pPr marL="0" marR="0" algn="l">
                        <a:spcBef>
                          <a:spcPts val="0"/>
                        </a:spcBef>
                        <a:spcAft>
                          <a:spcPts val="0"/>
                        </a:spcAft>
                      </a:pPr>
                      <a:r>
                        <a:rPr lang="en-US" sz="1800" dirty="0">
                          <a:effectLst/>
                        </a:rPr>
                        <a:t>    b. Challenging – questioning authority or being    evasive</a:t>
                      </a:r>
                      <a:endParaRPr lang="en-US" sz="1800" dirty="0">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a. Give rational response</a:t>
                      </a:r>
                    </a:p>
                    <a:p>
                      <a:pPr marL="342900" marR="0" indent="-342900">
                        <a:spcBef>
                          <a:spcPts val="0"/>
                        </a:spcBef>
                        <a:spcAft>
                          <a:spcPts val="0"/>
                        </a:spcAft>
                        <a:buAutoNum type="alphaLcPeriod"/>
                      </a:pPr>
                      <a:endParaRPr lang="en-US" sz="1800" dirty="0">
                        <a:effectLst/>
                      </a:endParaRPr>
                    </a:p>
                    <a:p>
                      <a:pPr marL="0" marR="0">
                        <a:spcBef>
                          <a:spcPts val="0"/>
                        </a:spcBef>
                        <a:spcAft>
                          <a:spcPts val="0"/>
                        </a:spcAft>
                      </a:pPr>
                      <a:r>
                        <a:rPr lang="en-US" sz="1800" dirty="0">
                          <a:effectLst/>
                        </a:rPr>
                        <a:t>b. Stay on topic, redirect as needed, set limits as needed</a:t>
                      </a:r>
                      <a:endParaRPr lang="en-US" sz="1800" dirty="0">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884193378"/>
                  </a:ext>
                </a:extLst>
              </a:tr>
              <a:tr h="591898">
                <a:tc>
                  <a:txBody>
                    <a:bodyPr/>
                    <a:lstStyle/>
                    <a:p>
                      <a:pPr marL="0" marR="0">
                        <a:spcBef>
                          <a:spcPts val="0"/>
                        </a:spcBef>
                        <a:spcAft>
                          <a:spcPts val="0"/>
                        </a:spcAft>
                      </a:pPr>
                      <a:r>
                        <a:rPr lang="en-US" sz="1800" dirty="0">
                          <a:effectLst/>
                        </a:rPr>
                        <a:t>2. </a:t>
                      </a:r>
                      <a:r>
                        <a:rPr lang="en-US" sz="1800" dirty="0">
                          <a:solidFill>
                            <a:srgbClr val="002060"/>
                          </a:solidFill>
                          <a:effectLst/>
                        </a:rPr>
                        <a:t>Refusal</a:t>
                      </a:r>
                      <a:r>
                        <a:rPr lang="en-US" sz="1800" dirty="0">
                          <a:effectLst/>
                        </a:rPr>
                        <a:t> – noncompliance, loss of rational thought</a:t>
                      </a:r>
                      <a:endParaRPr lang="en-US" sz="1800" dirty="0">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spcBef>
                          <a:spcPts val="0"/>
                        </a:spcBef>
                        <a:spcAft>
                          <a:spcPts val="0"/>
                        </a:spcAft>
                      </a:pPr>
                      <a:r>
                        <a:rPr lang="en-US" sz="1800" dirty="0">
                          <a:effectLst/>
                        </a:rPr>
                        <a:t>2. Set Limits – appropriately end conversation, say “no”, or “I’ll have to get back to you”, etc</a:t>
                      </a:r>
                      <a:endParaRPr lang="en-US" sz="1800" dirty="0">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1386241002"/>
                  </a:ext>
                </a:extLst>
              </a:tr>
              <a:tr h="1775694">
                <a:tc>
                  <a:txBody>
                    <a:bodyPr/>
                    <a:lstStyle/>
                    <a:p>
                      <a:pPr marL="0" marR="0">
                        <a:spcBef>
                          <a:spcPts val="0"/>
                        </a:spcBef>
                        <a:spcAft>
                          <a:spcPts val="0"/>
                        </a:spcAft>
                      </a:pPr>
                      <a:r>
                        <a:rPr lang="en-US" sz="1800" dirty="0">
                          <a:effectLst/>
                        </a:rPr>
                        <a:t>3. </a:t>
                      </a:r>
                      <a:r>
                        <a:rPr lang="en-US" sz="1800" dirty="0">
                          <a:solidFill>
                            <a:srgbClr val="002060"/>
                          </a:solidFill>
                          <a:effectLst/>
                        </a:rPr>
                        <a:t>Release</a:t>
                      </a:r>
                      <a:r>
                        <a:rPr lang="en-US" sz="1800" dirty="0">
                          <a:effectLst/>
                        </a:rPr>
                        <a:t> – acting out, emotional outburst, loss, irrational thinking, venting, screaming, cursing</a:t>
                      </a:r>
                      <a:endParaRPr lang="en-US" sz="1800" dirty="0">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spcBef>
                          <a:spcPts val="0"/>
                        </a:spcBef>
                        <a:spcAft>
                          <a:spcPts val="0"/>
                        </a:spcAft>
                      </a:pPr>
                      <a:r>
                        <a:rPr lang="en-US" sz="1800" dirty="0">
                          <a:effectLst/>
                        </a:rPr>
                        <a:t>3. Allow venting, within reasonable limits, remove audience or individual if possible. When individual has calmed down, give non-threatening directives. Be reasonable and understanding. Be prepared to enforce limits you set.</a:t>
                      </a:r>
                      <a:endParaRPr lang="en-US" sz="1800" dirty="0">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2655962918"/>
                  </a:ext>
                </a:extLst>
              </a:tr>
              <a:tr h="887847">
                <a:tc>
                  <a:txBody>
                    <a:bodyPr/>
                    <a:lstStyle/>
                    <a:p>
                      <a:pPr marL="0" marR="0">
                        <a:spcBef>
                          <a:spcPts val="0"/>
                        </a:spcBef>
                        <a:spcAft>
                          <a:spcPts val="0"/>
                        </a:spcAft>
                      </a:pPr>
                      <a:r>
                        <a:rPr lang="en-US" sz="1800" dirty="0">
                          <a:effectLst/>
                        </a:rPr>
                        <a:t>4. </a:t>
                      </a:r>
                      <a:r>
                        <a:rPr lang="en-US" sz="1800" dirty="0">
                          <a:solidFill>
                            <a:srgbClr val="002060"/>
                          </a:solidFill>
                          <a:effectLst/>
                        </a:rPr>
                        <a:t>Intimidation</a:t>
                      </a:r>
                      <a:r>
                        <a:rPr lang="en-US" sz="1800" dirty="0">
                          <a:effectLst/>
                        </a:rPr>
                        <a:t> – verbal or nonverbal threats</a:t>
                      </a:r>
                      <a:endParaRPr lang="en-US" sz="1800" dirty="0">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spcBef>
                          <a:spcPts val="0"/>
                        </a:spcBef>
                        <a:spcAft>
                          <a:spcPts val="0"/>
                        </a:spcAft>
                      </a:pPr>
                      <a:r>
                        <a:rPr lang="en-US" sz="1800" dirty="0">
                          <a:effectLst/>
                        </a:rPr>
                        <a:t>4. End conversation and seek help from other staff. </a:t>
                      </a:r>
                    </a:p>
                    <a:p>
                      <a:pPr marL="0" marR="0" algn="ctr">
                        <a:spcBef>
                          <a:spcPts val="0"/>
                        </a:spcBef>
                        <a:spcAft>
                          <a:spcPts val="0"/>
                        </a:spcAft>
                      </a:pPr>
                      <a:r>
                        <a:rPr lang="en-US" sz="1800" dirty="0">
                          <a:solidFill>
                            <a:schemeClr val="accent2">
                              <a:lumMod val="75000"/>
                            </a:schemeClr>
                          </a:solidFill>
                          <a:effectLst/>
                        </a:rPr>
                        <a:t>(This is when safety protocols are essential.)</a:t>
                      </a:r>
                      <a:endParaRPr lang="en-US" sz="1800" dirty="0">
                        <a:solidFill>
                          <a:schemeClr val="accent2">
                            <a:lumMod val="75000"/>
                          </a:schemeClr>
                        </a:solidFill>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3467961674"/>
                  </a:ext>
                </a:extLst>
              </a:tr>
              <a:tr h="591898">
                <a:tc>
                  <a:txBody>
                    <a:bodyPr/>
                    <a:lstStyle/>
                    <a:p>
                      <a:pPr marL="0" marR="0">
                        <a:spcBef>
                          <a:spcPts val="0"/>
                        </a:spcBef>
                        <a:spcAft>
                          <a:spcPts val="0"/>
                        </a:spcAft>
                      </a:pPr>
                      <a:r>
                        <a:rPr lang="en-US" sz="1800" dirty="0">
                          <a:effectLst/>
                        </a:rPr>
                        <a:t>5. </a:t>
                      </a:r>
                      <a:r>
                        <a:rPr lang="en-US" sz="1800" dirty="0">
                          <a:solidFill>
                            <a:srgbClr val="002060"/>
                          </a:solidFill>
                          <a:effectLst/>
                        </a:rPr>
                        <a:t>Tension Reduction</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56218" marR="56218" marT="0" marB="0"/>
                </a:tc>
                <a:tc>
                  <a:txBody>
                    <a:bodyPr/>
                    <a:lstStyle/>
                    <a:p>
                      <a:pPr marL="0" marR="0">
                        <a:spcBef>
                          <a:spcPts val="0"/>
                        </a:spcBef>
                        <a:spcAft>
                          <a:spcPts val="0"/>
                        </a:spcAft>
                      </a:pPr>
                      <a:r>
                        <a:rPr lang="en-US" sz="1800" dirty="0">
                          <a:effectLst/>
                        </a:rPr>
                        <a:t>5. When or if appropriate, re-establish communication with individual.</a:t>
                      </a:r>
                      <a:endParaRPr lang="en-US" sz="1800" dirty="0">
                        <a:effectLst/>
                        <a:latin typeface="Times New Roman" panose="02020603050405020304" pitchFamily="18" charset="0"/>
                        <a:ea typeface="Times New Roman" panose="02020603050405020304" pitchFamily="18" charset="0"/>
                      </a:endParaRPr>
                    </a:p>
                  </a:txBody>
                  <a:tcPr marL="56218" marR="56218" marT="0" marB="0"/>
                </a:tc>
                <a:extLst>
                  <a:ext uri="{0D108BD9-81ED-4DB2-BD59-A6C34878D82A}">
                    <a16:rowId xmlns:a16="http://schemas.microsoft.com/office/drawing/2014/main" val="1410909762"/>
                  </a:ext>
                </a:extLst>
              </a:tr>
            </a:tbl>
          </a:graphicData>
        </a:graphic>
      </p:graphicFrame>
      <p:sp>
        <p:nvSpPr>
          <p:cNvPr id="9" name="TextBox 8"/>
          <p:cNvSpPr txBox="1"/>
          <p:nvPr/>
        </p:nvSpPr>
        <p:spPr>
          <a:xfrm>
            <a:off x="2967645" y="304447"/>
            <a:ext cx="6882938" cy="923330"/>
          </a:xfrm>
          <a:prstGeom prst="rect">
            <a:avLst/>
          </a:prstGeom>
          <a:noFill/>
        </p:spPr>
        <p:txBody>
          <a:bodyPr wrap="square" rtlCol="0">
            <a:spAutoFit/>
          </a:bodyPr>
          <a:lstStyle/>
          <a:p>
            <a:r>
              <a:rPr lang="en-US" b="1" dirty="0"/>
              <a:t>       </a:t>
            </a:r>
            <a:r>
              <a:rPr lang="en-US" sz="3600" b="1" dirty="0"/>
              <a:t>Verbal Escalation Levels</a:t>
            </a:r>
            <a:endParaRPr lang="en-US" sz="3600" dirty="0"/>
          </a:p>
          <a:p>
            <a:endParaRPr lang="en-US" dirty="0"/>
          </a:p>
        </p:txBody>
      </p:sp>
    </p:spTree>
    <p:extLst>
      <p:ext uri="{BB962C8B-B14F-4D97-AF65-F5344CB8AC3E}">
        <p14:creationId xmlns:p14="http://schemas.microsoft.com/office/powerpoint/2010/main" val="340457136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6941" cy="1499616"/>
          </a:xfrm>
        </p:spPr>
        <p:txBody>
          <a:bodyPr/>
          <a:lstStyle/>
          <a:p>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1741964"/>
              </p:ext>
            </p:extLst>
          </p:nvPr>
        </p:nvGraphicFramePr>
        <p:xfrm>
          <a:off x="615142" y="1438502"/>
          <a:ext cx="10777960" cy="5156832"/>
        </p:xfrm>
        <a:graphic>
          <a:graphicData uri="http://schemas.openxmlformats.org/drawingml/2006/table">
            <a:tbl>
              <a:tblPr firstRow="1" firstCol="1" lastRow="1" lastCol="1" bandRow="1" bandCol="1">
                <a:tableStyleId>{5C22544A-7EE6-4342-B048-85BDC9FD1C3A}</a:tableStyleId>
              </a:tblPr>
              <a:tblGrid>
                <a:gridCol w="5388980">
                  <a:extLst>
                    <a:ext uri="{9D8B030D-6E8A-4147-A177-3AD203B41FA5}">
                      <a16:colId xmlns:a16="http://schemas.microsoft.com/office/drawing/2014/main" val="3808502619"/>
                    </a:ext>
                  </a:extLst>
                </a:gridCol>
                <a:gridCol w="5388980">
                  <a:extLst>
                    <a:ext uri="{9D8B030D-6E8A-4147-A177-3AD203B41FA5}">
                      <a16:colId xmlns:a16="http://schemas.microsoft.com/office/drawing/2014/main" val="3374866503"/>
                    </a:ext>
                  </a:extLst>
                </a:gridCol>
              </a:tblGrid>
              <a:tr h="322644">
                <a:tc>
                  <a:txBody>
                    <a:bodyPr/>
                    <a:lstStyle/>
                    <a:p>
                      <a:pPr marL="0" marR="0" algn="ctr">
                        <a:spcBef>
                          <a:spcPts val="0"/>
                        </a:spcBef>
                        <a:spcAft>
                          <a:spcPts val="0"/>
                        </a:spcAft>
                      </a:pPr>
                      <a:r>
                        <a:rPr lang="en-US" sz="1800" dirty="0">
                          <a:solidFill>
                            <a:srgbClr val="002060"/>
                          </a:solidFill>
                          <a:effectLst/>
                        </a:rPr>
                        <a:t>Consumer Behavior</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002060"/>
                          </a:solidFill>
                          <a:effectLst/>
                        </a:rPr>
                        <a:t>Staff  Intervention</a:t>
                      </a:r>
                      <a:endParaRPr lang="en-US"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4671678"/>
                  </a:ext>
                </a:extLst>
              </a:tr>
              <a:tr h="967933">
                <a:tc>
                  <a:txBody>
                    <a:bodyPr/>
                    <a:lstStyle/>
                    <a:p>
                      <a:pPr marL="342900" marR="0" indent="-342900">
                        <a:spcBef>
                          <a:spcPts val="0"/>
                        </a:spcBef>
                        <a:spcAft>
                          <a:spcPts val="0"/>
                        </a:spcAft>
                        <a:buAutoNum type="arabicPeriod"/>
                      </a:pPr>
                      <a:r>
                        <a:rPr lang="en-US" sz="1800" u="sng" dirty="0">
                          <a:solidFill>
                            <a:srgbClr val="002060"/>
                          </a:solidFill>
                          <a:effectLst/>
                        </a:rPr>
                        <a:t>Anxiety</a:t>
                      </a:r>
                      <a:r>
                        <a:rPr lang="en-US" sz="1800" dirty="0">
                          <a:effectLst/>
                        </a:rPr>
                        <a:t> – change or increase in activity, i.e. fidgeting,  pacing</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marR="0" indent="-342900">
                        <a:spcBef>
                          <a:spcPts val="0"/>
                        </a:spcBef>
                        <a:spcAft>
                          <a:spcPts val="0"/>
                        </a:spcAft>
                        <a:buAutoNum type="arabicPeriod"/>
                      </a:pPr>
                      <a:r>
                        <a:rPr lang="en-US" sz="1800" u="sng" dirty="0">
                          <a:solidFill>
                            <a:srgbClr val="002060"/>
                          </a:solidFill>
                          <a:effectLst/>
                        </a:rPr>
                        <a:t>Supportive</a:t>
                      </a:r>
                      <a:r>
                        <a:rPr lang="en-US" sz="1800" dirty="0">
                          <a:effectLst/>
                        </a:rPr>
                        <a:t> – empathic, nonjudgmental approach “ how are you feeling at this moment ? </a:t>
                      </a:r>
                    </a:p>
                    <a:p>
                      <a:pPr marL="0" marR="0" indent="0">
                        <a:spcBef>
                          <a:spcPts val="0"/>
                        </a:spcBef>
                        <a:spcAft>
                          <a:spcPts val="0"/>
                        </a:spcAft>
                        <a:buNone/>
                      </a:pPr>
                      <a:r>
                        <a:rPr lang="en-US" sz="1800" dirty="0">
                          <a:effectLst/>
                        </a:rPr>
                        <a:t>      “I understand this is difficult.”</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89753646"/>
                  </a:ext>
                </a:extLst>
              </a:tr>
              <a:tr h="1290577">
                <a:tc>
                  <a:txBody>
                    <a:bodyPr/>
                    <a:lstStyle/>
                    <a:p>
                      <a:pPr marL="0" marR="0">
                        <a:spcBef>
                          <a:spcPts val="0"/>
                        </a:spcBef>
                        <a:spcAft>
                          <a:spcPts val="0"/>
                        </a:spcAft>
                      </a:pPr>
                      <a:r>
                        <a:rPr lang="en-US" sz="1800" dirty="0">
                          <a:effectLst/>
                        </a:rPr>
                        <a:t>2. </a:t>
                      </a:r>
                      <a:r>
                        <a:rPr lang="en-US" sz="1800" u="sng" dirty="0">
                          <a:solidFill>
                            <a:srgbClr val="002060"/>
                          </a:solidFill>
                          <a:effectLst/>
                        </a:rPr>
                        <a:t>Defensive</a:t>
                      </a:r>
                      <a:r>
                        <a:rPr lang="en-US" sz="1800" dirty="0">
                          <a:effectLst/>
                        </a:rPr>
                        <a:t> – stepping back, folding arms, looking as if they have turned off emotionally, becoming belligerent, irrational thinking,  and or challenging</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 </a:t>
                      </a:r>
                      <a:r>
                        <a:rPr lang="en-US" sz="1800" u="sng" dirty="0">
                          <a:solidFill>
                            <a:srgbClr val="002060"/>
                          </a:solidFill>
                          <a:effectLst/>
                        </a:rPr>
                        <a:t>Directive</a:t>
                      </a:r>
                      <a:r>
                        <a:rPr lang="en-US" sz="1800" dirty="0">
                          <a:effectLst/>
                        </a:rPr>
                        <a:t> – “How can I help?”   “How about we take a break or reschedule?” “Please lower your voice.”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a:effectLst/>
                          <a:latin typeface="+mj-lt"/>
                          <a:ea typeface="Times New Roman" panose="02020603050405020304" pitchFamily="18" charset="0"/>
                        </a:rPr>
                        <a:t>(most individuals will follow your lead when you lower your voice and slow your pace)</a:t>
                      </a:r>
                    </a:p>
                  </a:txBody>
                  <a:tcPr marL="68580" marR="68580" marT="0" marB="0"/>
                </a:tc>
                <a:extLst>
                  <a:ext uri="{0D108BD9-81ED-4DB2-BD59-A6C34878D82A}">
                    <a16:rowId xmlns:a16="http://schemas.microsoft.com/office/drawing/2014/main" val="2118129835"/>
                  </a:ext>
                </a:extLst>
              </a:tr>
              <a:tr h="1509601">
                <a:tc>
                  <a:txBody>
                    <a:bodyPr/>
                    <a:lstStyle/>
                    <a:p>
                      <a:pPr marL="0" marR="0">
                        <a:spcBef>
                          <a:spcPts val="0"/>
                        </a:spcBef>
                        <a:spcAft>
                          <a:spcPts val="0"/>
                        </a:spcAft>
                      </a:pPr>
                      <a:r>
                        <a:rPr lang="en-US" sz="1800" dirty="0">
                          <a:effectLst/>
                        </a:rPr>
                        <a:t>3. </a:t>
                      </a:r>
                      <a:r>
                        <a:rPr lang="en-US" sz="1800" u="sng" dirty="0">
                          <a:solidFill>
                            <a:srgbClr val="002060"/>
                          </a:solidFill>
                          <a:effectLst/>
                        </a:rPr>
                        <a:t>Acting Out </a:t>
                      </a:r>
                      <a:r>
                        <a:rPr lang="en-US" sz="1800" dirty="0">
                          <a:effectLst/>
                        </a:rPr>
                        <a:t>– loss of control which can result in physical acting out such as throwing things, destruction of property, assault, spitting, etc.</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3. </a:t>
                      </a:r>
                      <a:r>
                        <a:rPr lang="en-US" sz="1800" u="sng" dirty="0">
                          <a:solidFill>
                            <a:srgbClr val="002060"/>
                          </a:solidFill>
                          <a:effectLst/>
                        </a:rPr>
                        <a:t>Appropriate to Level of Acting Out</a:t>
                      </a:r>
                      <a:r>
                        <a:rPr lang="en-US" sz="1800" u="none" dirty="0">
                          <a:effectLst/>
                        </a:rPr>
                        <a:t>- </a:t>
                      </a:r>
                      <a:r>
                        <a:rPr lang="en-US" sz="1800" dirty="0">
                          <a:effectLst/>
                        </a:rPr>
                        <a:t>Ask individual to leave, you leave, ask for help, call 911, protect yourself if necessary, many others. </a:t>
                      </a:r>
                      <a:r>
                        <a:rPr lang="en-US" sz="1800" u="sng" dirty="0">
                          <a:solidFill>
                            <a:schemeClr val="accent2">
                              <a:lumMod val="75000"/>
                            </a:schemeClr>
                          </a:solidFill>
                          <a:effectLst/>
                        </a:rPr>
                        <a:t>SAFETY First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5119369"/>
                  </a:ext>
                </a:extLst>
              </a:tr>
              <a:tr h="1066077">
                <a:tc>
                  <a:txBody>
                    <a:bodyPr/>
                    <a:lstStyle/>
                    <a:p>
                      <a:pPr marL="0" marR="0">
                        <a:spcBef>
                          <a:spcPts val="0"/>
                        </a:spcBef>
                        <a:spcAft>
                          <a:spcPts val="0"/>
                        </a:spcAft>
                      </a:pPr>
                      <a:r>
                        <a:rPr lang="en-US" sz="1800" dirty="0">
                          <a:effectLst/>
                        </a:rPr>
                        <a:t>4. </a:t>
                      </a:r>
                      <a:r>
                        <a:rPr lang="en-US" sz="1800" u="sng" dirty="0">
                          <a:solidFill>
                            <a:srgbClr val="002060"/>
                          </a:solidFill>
                          <a:effectLst/>
                        </a:rPr>
                        <a:t>Tension Reduction </a:t>
                      </a:r>
                      <a:r>
                        <a:rPr lang="en-US" sz="1800" dirty="0">
                          <a:effectLst/>
                        </a:rPr>
                        <a:t>– individual has calmed down, physical and emotional energy have decreased,  return to rational thinking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4. </a:t>
                      </a:r>
                      <a:r>
                        <a:rPr lang="en-US" sz="1800" u="sng" dirty="0">
                          <a:solidFill>
                            <a:srgbClr val="002060"/>
                          </a:solidFill>
                          <a:effectLst/>
                        </a:rPr>
                        <a:t>Re-establish Rapport</a:t>
                      </a:r>
                      <a:r>
                        <a:rPr lang="en-US" sz="1800" u="none" dirty="0">
                          <a:effectLst/>
                        </a:rPr>
                        <a:t>- </a:t>
                      </a:r>
                      <a:r>
                        <a:rPr lang="en-US" sz="1800" dirty="0">
                          <a:effectLst/>
                        </a:rPr>
                        <a:t>attempt to re-establish communication when or if appropriate.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7581636"/>
                  </a:ext>
                </a:extLst>
              </a:tr>
            </a:tbl>
          </a:graphicData>
        </a:graphic>
      </p:graphicFrame>
      <p:sp>
        <p:nvSpPr>
          <p:cNvPr id="9" name="Slide Number Placeholder 8"/>
          <p:cNvSpPr>
            <a:spLocks noGrp="1"/>
          </p:cNvSpPr>
          <p:nvPr>
            <p:ph type="sldNum" sz="quarter" idx="12"/>
          </p:nvPr>
        </p:nvSpPr>
        <p:spPr/>
        <p:txBody>
          <a:bodyPr/>
          <a:lstStyle/>
          <a:p>
            <a:fld id="{818787CF-B828-44DF-80DB-E8BD64B2809B}" type="slidenum">
              <a:rPr lang="en-US" smtClean="0"/>
              <a:t>11</a:t>
            </a:fld>
            <a:endParaRPr lang="en-US" dirty="0"/>
          </a:p>
        </p:txBody>
      </p:sp>
      <p:sp>
        <p:nvSpPr>
          <p:cNvPr id="7" name="TextBox 6"/>
          <p:cNvSpPr txBox="1"/>
          <p:nvPr/>
        </p:nvSpPr>
        <p:spPr>
          <a:xfrm flipH="1">
            <a:off x="2599877" y="365528"/>
            <a:ext cx="6808489" cy="646331"/>
          </a:xfrm>
          <a:prstGeom prst="rect">
            <a:avLst/>
          </a:prstGeom>
          <a:noFill/>
        </p:spPr>
        <p:txBody>
          <a:bodyPr wrap="square" rtlCol="0">
            <a:spAutoFit/>
          </a:bodyPr>
          <a:lstStyle/>
          <a:p>
            <a:r>
              <a:rPr lang="en-US" sz="3600" b="1" dirty="0"/>
              <a:t>     Behavior Escalation Levels</a:t>
            </a:r>
            <a:endParaRPr lang="en-US" sz="3600" dirty="0"/>
          </a:p>
        </p:txBody>
      </p:sp>
    </p:spTree>
    <p:extLst>
      <p:ext uri="{BB962C8B-B14F-4D97-AF65-F5344CB8AC3E}">
        <p14:creationId xmlns:p14="http://schemas.microsoft.com/office/powerpoint/2010/main" val="34863734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be afraid to: </a:t>
            </a:r>
          </a:p>
        </p:txBody>
      </p:sp>
      <p:sp>
        <p:nvSpPr>
          <p:cNvPr id="3" name="Content Placeholder 2"/>
          <p:cNvSpPr>
            <a:spLocks noGrp="1"/>
          </p:cNvSpPr>
          <p:nvPr>
            <p:ph idx="1"/>
          </p:nvPr>
        </p:nvSpPr>
        <p:spPr>
          <a:ln w="38100">
            <a:noFill/>
          </a:ln>
        </p:spPr>
        <p:txBody>
          <a:bodyPr/>
          <a:lstStyle/>
          <a:p>
            <a:pPr>
              <a:buFont typeface="Wingdings" panose="05000000000000000000" pitchFamily="2" charset="2"/>
              <a:buChar char="v"/>
            </a:pPr>
            <a:r>
              <a:rPr lang="en-US" sz="3200" dirty="0"/>
              <a:t>End a phone call or walk away when you feel unsafe.</a:t>
            </a:r>
          </a:p>
          <a:p>
            <a:pPr>
              <a:buFont typeface="Wingdings" panose="05000000000000000000" pitchFamily="2" charset="2"/>
              <a:buChar char="v"/>
            </a:pPr>
            <a:r>
              <a:rPr lang="en-US" sz="3200" dirty="0"/>
              <a:t>Ask others for assistance.</a:t>
            </a:r>
          </a:p>
          <a:p>
            <a:pPr>
              <a:buFont typeface="Wingdings" panose="05000000000000000000" pitchFamily="2" charset="2"/>
              <a:buChar char="v"/>
            </a:pPr>
            <a:r>
              <a:rPr lang="en-US" sz="3200" dirty="0"/>
              <a:t>Ask </a:t>
            </a:r>
            <a:r>
              <a:rPr lang="en-US" sz="3200" dirty="0" smtClean="0"/>
              <a:t>the </a:t>
            </a:r>
            <a:r>
              <a:rPr lang="en-US" sz="3200" dirty="0"/>
              <a:t>person to leave. </a:t>
            </a:r>
          </a:p>
          <a:p>
            <a:pPr>
              <a:buFont typeface="Wingdings" panose="05000000000000000000" pitchFamily="2" charset="2"/>
              <a:buChar char="v"/>
            </a:pPr>
            <a:r>
              <a:rPr lang="en-US" sz="3200" dirty="0"/>
              <a:t>Set limits and enforce the limits you set.</a:t>
            </a:r>
          </a:p>
          <a:p>
            <a:pPr>
              <a:buFont typeface="Wingdings" panose="05000000000000000000" pitchFamily="2" charset="2"/>
              <a:buChar char="v"/>
            </a:pPr>
            <a:r>
              <a:rPr lang="en-US" sz="3200" dirty="0"/>
              <a:t>Say “No” or “Not at this time.”</a:t>
            </a:r>
          </a:p>
          <a:p>
            <a:pPr>
              <a:buFont typeface="Wingdings" panose="05000000000000000000" pitchFamily="2" charset="2"/>
              <a:buChar char="v"/>
            </a:pPr>
            <a:r>
              <a:rPr lang="en-US" sz="3200" dirty="0"/>
              <a:t>Call 911only when absolutely necessary.</a:t>
            </a:r>
          </a:p>
          <a:p>
            <a:pPr lvl="0"/>
            <a:endParaRPr lang="en-US" dirty="0"/>
          </a:p>
          <a:p>
            <a:endParaRPr lang="en-US" dirty="0"/>
          </a:p>
        </p:txBody>
      </p:sp>
      <p:sp>
        <p:nvSpPr>
          <p:cNvPr id="5" name="Slide Number Placeholder 4"/>
          <p:cNvSpPr>
            <a:spLocks noGrp="1"/>
          </p:cNvSpPr>
          <p:nvPr>
            <p:ph type="sldNum" sz="quarter" idx="12"/>
          </p:nvPr>
        </p:nvSpPr>
        <p:spPr/>
        <p:txBody>
          <a:bodyPr/>
          <a:lstStyle/>
          <a:p>
            <a:fld id="{818787CF-B828-44DF-80DB-E8BD64B2809B}" type="slidenum">
              <a:rPr lang="en-US" smtClean="0"/>
              <a:t>12</a:t>
            </a:fld>
            <a:endParaRPr lang="en-US" dirty="0"/>
          </a:p>
        </p:txBody>
      </p:sp>
      <p:pic>
        <p:nvPicPr>
          <p:cNvPr id="4" name="Picture 3" descr="Stop Process Business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779" y="858645"/>
            <a:ext cx="9412319" cy="6096631"/>
          </a:xfrm>
          <a:prstGeom prst="rect">
            <a:avLst/>
          </a:prstGeom>
        </p:spPr>
      </p:pic>
    </p:spTree>
    <p:extLst>
      <p:ext uri="{BB962C8B-B14F-4D97-AF65-F5344CB8AC3E}">
        <p14:creationId xmlns:p14="http://schemas.microsoft.com/office/powerpoint/2010/main" val="38490956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Staff / Team / Agency Intervention </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Setting clear expectations with staff and consumers</a:t>
            </a:r>
          </a:p>
          <a:p>
            <a:pPr marL="457200" lvl="0" indent="-457200">
              <a:buFont typeface="+mj-lt"/>
              <a:buAutoNum type="arabicPeriod"/>
            </a:pPr>
            <a:r>
              <a:rPr lang="en-US" sz="2400" dirty="0"/>
              <a:t>Incident reports</a:t>
            </a:r>
          </a:p>
          <a:p>
            <a:pPr marL="457200" lvl="0" indent="-457200">
              <a:buFont typeface="+mj-lt"/>
              <a:buAutoNum type="arabicPeriod"/>
            </a:pPr>
            <a:r>
              <a:rPr lang="en-US" sz="2400" dirty="0"/>
              <a:t>Meetings to discuss consumers and develop plans to address issues</a:t>
            </a:r>
          </a:p>
          <a:p>
            <a:pPr marL="457200" lvl="0" indent="-457200">
              <a:buFont typeface="+mj-lt"/>
              <a:buAutoNum type="arabicPeriod"/>
            </a:pPr>
            <a:r>
              <a:rPr lang="en-US" sz="2400" dirty="0"/>
              <a:t>Debriefings for staff </a:t>
            </a:r>
          </a:p>
          <a:p>
            <a:pPr marL="457200" lvl="0" indent="-457200">
              <a:buFont typeface="+mj-lt"/>
              <a:buAutoNum type="arabicPeriod"/>
            </a:pPr>
            <a:r>
              <a:rPr lang="en-US" sz="2400" dirty="0" smtClean="0"/>
              <a:t>Self-Care</a:t>
            </a:r>
            <a:r>
              <a:rPr lang="en-US" dirty="0"/>
              <a:t>			</a:t>
            </a:r>
          </a:p>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13</a:t>
            </a:fld>
            <a:endParaRPr lang="en-US" dirty="0"/>
          </a:p>
        </p:txBody>
      </p:sp>
      <p:pic>
        <p:nvPicPr>
          <p:cNvPr id="4" name="Picture 3"/>
          <p:cNvPicPr>
            <a:picLocks noChangeAspect="1"/>
          </p:cNvPicPr>
          <p:nvPr/>
        </p:nvPicPr>
        <p:blipFill>
          <a:blip r:embed="rId2"/>
          <a:stretch>
            <a:fillRect/>
          </a:stretch>
        </p:blipFill>
        <p:spPr>
          <a:xfrm>
            <a:off x="6683432" y="3667576"/>
            <a:ext cx="3840481" cy="2941042"/>
          </a:xfrm>
          <a:prstGeom prst="rect">
            <a:avLst/>
          </a:prstGeom>
        </p:spPr>
      </p:pic>
    </p:spTree>
    <p:extLst>
      <p:ext uri="{BB962C8B-B14F-4D97-AF65-F5344CB8AC3E}">
        <p14:creationId xmlns:p14="http://schemas.microsoft.com/office/powerpoint/2010/main" val="496013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 y="695147"/>
            <a:ext cx="12191999" cy="6093976"/>
          </a:xfrm>
          <a:prstGeom prst="rect">
            <a:avLst/>
          </a:prstGeom>
        </p:spPr>
        <p:txBody>
          <a:bodyPr wrap="square">
            <a:spAutoFit/>
          </a:bodyPr>
          <a:lstStyle/>
          <a:p>
            <a:pPr algn="ctr">
              <a:tabLst>
                <a:tab pos="251460" algn="l"/>
                <a:tab pos="4114800" algn="ctr"/>
              </a:tabLst>
            </a:pPr>
            <a:r>
              <a:rPr lang="en-US" sz="7200" b="1" u="sng" dirty="0">
                <a:solidFill>
                  <a:schemeClr val="accent2">
                    <a:lumMod val="75000"/>
                  </a:schemeClr>
                </a:solidFill>
                <a:latin typeface="Copperplate Gothic Light" panose="020E0507020206020404" pitchFamily="34" charset="0"/>
                <a:ea typeface="Calibri" panose="020F0502020204030204" pitchFamily="34" charset="0"/>
                <a:cs typeface="Aharoni" panose="02010803020104030203" pitchFamily="2" charset="-79"/>
              </a:rPr>
              <a:t>Crisis Services</a:t>
            </a:r>
            <a:endParaRPr lang="en-US" sz="7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tabLst>
                <a:tab pos="251460" algn="l"/>
                <a:tab pos="4114800" algn="ctr"/>
              </a:tabLst>
            </a:pPr>
            <a:r>
              <a:rPr lang="en-US" sz="5400" i="1" dirty="0">
                <a:solidFill>
                  <a:srgbClr val="002060"/>
                </a:solidFill>
                <a:latin typeface="Calibri" panose="020F0502020204030204" pitchFamily="34" charset="0"/>
                <a:ea typeface="Calibri" panose="020F0502020204030204" pitchFamily="34" charset="0"/>
                <a:cs typeface="Aharoni" panose="02010803020104030203" pitchFamily="2" charset="-79"/>
              </a:rPr>
              <a:t>Mental Health Consultation</a:t>
            </a:r>
          </a:p>
          <a:p>
            <a:pPr algn="ctr">
              <a:tabLst>
                <a:tab pos="251460" algn="l"/>
                <a:tab pos="4114800" algn="ctr"/>
              </a:tabLst>
            </a:pPr>
            <a:r>
              <a:rPr lang="en-US" sz="5400" i="1" dirty="0">
                <a:solidFill>
                  <a:srgbClr val="002060"/>
                </a:solidFill>
                <a:latin typeface="Calibri" panose="020F0502020204030204" pitchFamily="34" charset="0"/>
                <a:ea typeface="Calibri" panose="020F0502020204030204" pitchFamily="34" charset="0"/>
                <a:cs typeface="Aharoni" panose="02010803020104030203" pitchFamily="2" charset="-79"/>
              </a:rPr>
              <a:t>Referrals to </a:t>
            </a:r>
          </a:p>
          <a:p>
            <a:pPr algn="ctr">
              <a:tabLst>
                <a:tab pos="251460" algn="l"/>
                <a:tab pos="4114800" algn="ctr"/>
              </a:tabLst>
            </a:pPr>
            <a:r>
              <a:rPr lang="en-US" sz="5400" i="1" dirty="0">
                <a:solidFill>
                  <a:srgbClr val="002060"/>
                </a:solidFill>
                <a:latin typeface="Calibri" panose="020F0502020204030204" pitchFamily="34" charset="0"/>
                <a:ea typeface="Calibri" panose="020F0502020204030204" pitchFamily="34" charset="0"/>
                <a:cs typeface="Aharoni" panose="02010803020104030203" pitchFamily="2" charset="-79"/>
              </a:rPr>
              <a:t>Mobile Crisis &amp; Outreach Teams</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a:tabLst>
                <a:tab pos="251460" algn="l"/>
                <a:tab pos="4114800" algn="ctr"/>
              </a:tabLst>
            </a:pPr>
            <a:r>
              <a:rPr lang="en-US" sz="1400" dirty="0">
                <a:solidFill>
                  <a:srgbClr val="7030A0"/>
                </a:solidFill>
                <a:latin typeface="Calibri" panose="020F0502020204030204" pitchFamily="34" charset="0"/>
                <a:ea typeface="Calibri" panose="020F0502020204030204" pitchFamily="34" charset="0"/>
                <a:cs typeface="Aharoni" panose="02010803020104030203" pitchFamily="2" charset="-79"/>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tabLst>
                <a:tab pos="251460" algn="l"/>
                <a:tab pos="4114800" algn="ctr"/>
              </a:tabLst>
            </a:pPr>
            <a:r>
              <a:rPr lang="en-US" sz="3200" dirty="0">
                <a:solidFill>
                  <a:srgbClr val="002060"/>
                </a:solidFill>
                <a:latin typeface="Calibri" panose="020F0502020204030204" pitchFamily="34" charset="0"/>
                <a:ea typeface="Calibri" panose="020F0502020204030204" pitchFamily="34" charset="0"/>
                <a:cs typeface="Aharoni" panose="02010803020104030203" pitchFamily="2" charset="-79"/>
              </a:rPr>
              <a:t>Monday – Friday, 8am – 6pm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Call </a:t>
            </a:r>
            <a:r>
              <a:rPr lang="en-US"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(510)891-5600 </a:t>
            </a: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speak with an on-duty clinician</a:t>
            </a:r>
          </a:p>
          <a:p>
            <a:r>
              <a:rPr lang="en-US" sz="3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US" sz="105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For emergencies call 911</a:t>
            </a:r>
            <a:endParaRPr lang="en-US"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18787CF-B828-44DF-80DB-E8BD64B2809B}" type="slidenum">
              <a:rPr lang="en-US" smtClean="0"/>
              <a:t>14</a:t>
            </a:fld>
            <a:endParaRPr lang="en-US" dirty="0"/>
          </a:p>
        </p:txBody>
      </p:sp>
    </p:spTree>
    <p:extLst>
      <p:ext uri="{BB962C8B-B14F-4D97-AF65-F5344CB8AC3E}">
        <p14:creationId xmlns:p14="http://schemas.microsoft.com/office/powerpoint/2010/main" val="4109231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07000"/>
              </a:lnSpc>
              <a:spcBef>
                <a:spcPts val="0"/>
              </a:spcBef>
              <a:spcAft>
                <a:spcPts val="800"/>
              </a:spcAft>
            </a:pPr>
            <a:r>
              <a:rPr lang="en-US" sz="7200" b="1" cap="none" spc="0" dirty="0">
                <a:ln w="6600">
                  <a:solidFill>
                    <a:schemeClr val="accent2"/>
                  </a:solidFill>
                  <a:prstDash val="solid"/>
                </a:ln>
                <a:solidFill>
                  <a:srgbClr val="002060"/>
                </a:solidFill>
                <a:effectLst>
                  <a:outerShdw dist="38100" dir="2700000" algn="tl" rotWithShape="0">
                    <a:schemeClr val="accent2"/>
                  </a:outerShdw>
                </a:effectLst>
                <a:latin typeface="Bell MT" panose="02020503060305020303" pitchFamily="18" charset="0"/>
                <a:ea typeface="Calibri" panose="020F0502020204030204" pitchFamily="34" charset="0"/>
                <a:cs typeface="Times New Roman" panose="02020603050405020304" pitchFamily="18" charset="0"/>
              </a:rPr>
              <a:t>SBAR</a:t>
            </a:r>
            <a:r>
              <a:rPr lang="en-US" sz="7200" dirty="0">
                <a:latin typeface="Bell MT" panose="02020503060305020303" pitchFamily="18" charset="0"/>
                <a:ea typeface="Calibri" panose="020F0502020204030204" pitchFamily="34" charset="0"/>
                <a:cs typeface="Times New Roman" panose="02020603050405020304" pitchFamily="18" charset="0"/>
              </a:rPr>
              <a:t> </a:t>
            </a:r>
            <a:r>
              <a:rPr lang="en-US" sz="5400" dirty="0">
                <a:latin typeface="Bell MT" panose="02020503060305020303" pitchFamily="18" charset="0"/>
                <a:ea typeface="Calibri" panose="020F0502020204030204" pitchFamily="34" charset="0"/>
                <a:cs typeface="Times New Roman" panose="02020603050405020304" pitchFamily="18" charset="0"/>
              </a:rPr>
              <a:t>for Consultation</a:t>
            </a:r>
            <a:r>
              <a:rPr lang="en-US" sz="7200" dirty="0">
                <a:latin typeface="Bell MT" panose="020205030603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04827122"/>
              </p:ext>
            </p:extLst>
          </p:nvPr>
        </p:nvGraphicFramePr>
        <p:xfrm>
          <a:off x="1023938" y="2634138"/>
          <a:ext cx="9720262" cy="3326448"/>
        </p:xfrm>
        <a:graphic>
          <a:graphicData uri="http://schemas.openxmlformats.org/drawingml/2006/table">
            <a:tbl>
              <a:tblPr firstRow="1" firstCol="1" bandRow="1"/>
              <a:tblGrid>
                <a:gridCol w="2359342">
                  <a:extLst>
                    <a:ext uri="{9D8B030D-6E8A-4147-A177-3AD203B41FA5}">
                      <a16:colId xmlns:a16="http://schemas.microsoft.com/office/drawing/2014/main" val="3175822091"/>
                    </a:ext>
                  </a:extLst>
                </a:gridCol>
                <a:gridCol w="7360920">
                  <a:extLst>
                    <a:ext uri="{9D8B030D-6E8A-4147-A177-3AD203B41FA5}">
                      <a16:colId xmlns:a16="http://schemas.microsoft.com/office/drawing/2014/main" val="4094954032"/>
                    </a:ext>
                  </a:extLst>
                </a:gridCol>
              </a:tblGrid>
              <a:tr h="0">
                <a:tc>
                  <a:txBody>
                    <a:bodyPr/>
                    <a:lstStyle/>
                    <a:p>
                      <a:pPr marL="0" marR="0" algn="ctr">
                        <a:lnSpc>
                          <a:spcPct val="107000"/>
                        </a:lnSpc>
                        <a:spcBef>
                          <a:spcPts val="0"/>
                        </a:spcBef>
                        <a:spcAft>
                          <a:spcPts val="0"/>
                        </a:spcAft>
                      </a:pPr>
                      <a:r>
                        <a:rPr lang="en-US" sz="4800"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S</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u="sng"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Situation</a:t>
                      </a:r>
                      <a:r>
                        <a:rPr lang="en-US" sz="1800"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 </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What‘s happening?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302286"/>
                  </a:ext>
                </a:extLst>
              </a:tr>
              <a:tr h="0">
                <a:tc>
                  <a:txBody>
                    <a:bodyPr/>
                    <a:lstStyle/>
                    <a:p>
                      <a:pPr marL="0" marR="0" algn="ctr">
                        <a:lnSpc>
                          <a:spcPct val="107000"/>
                        </a:lnSpc>
                        <a:spcBef>
                          <a:spcPts val="0"/>
                        </a:spcBef>
                        <a:spcAft>
                          <a:spcPts val="0"/>
                        </a:spcAft>
                      </a:pPr>
                      <a:r>
                        <a:rPr lang="en-US" sz="4800"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B</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u="sng"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Background</a:t>
                      </a:r>
                      <a:r>
                        <a:rPr lang="en-US" sz="1800" dirty="0">
                          <a:effectLst/>
                          <a:latin typeface="Bell MT" panose="020205030603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Do you have background information for this 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878354"/>
                  </a:ext>
                </a:extLst>
              </a:tr>
              <a:tr h="0">
                <a:tc>
                  <a:txBody>
                    <a:bodyPr/>
                    <a:lstStyle/>
                    <a:p>
                      <a:pPr marL="0" marR="0" algn="ctr">
                        <a:lnSpc>
                          <a:spcPct val="107000"/>
                        </a:lnSpc>
                        <a:spcBef>
                          <a:spcPts val="0"/>
                        </a:spcBef>
                        <a:spcAft>
                          <a:spcPts val="0"/>
                        </a:spcAft>
                      </a:pPr>
                      <a:r>
                        <a:rPr lang="en-US" sz="4800"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A</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u="sng"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Assessment</a:t>
                      </a:r>
                      <a:r>
                        <a:rPr lang="en-US" sz="2400" dirty="0">
                          <a:effectLst/>
                          <a:latin typeface="Bell MT" panose="020205030603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What’s your assessment of the situation?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40011"/>
                  </a:ext>
                </a:extLst>
              </a:tr>
              <a:tr h="0">
                <a:tc>
                  <a:txBody>
                    <a:bodyPr/>
                    <a:lstStyle/>
                    <a:p>
                      <a:pPr marL="0" marR="0" algn="ctr">
                        <a:lnSpc>
                          <a:spcPct val="107000"/>
                        </a:lnSpc>
                        <a:spcBef>
                          <a:spcPts val="0"/>
                        </a:spcBef>
                        <a:spcAft>
                          <a:spcPts val="0"/>
                        </a:spcAft>
                      </a:pPr>
                      <a:r>
                        <a:rPr lang="en-US" sz="4800"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R</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u="sng"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rPr>
                        <a:t>Recommendation</a:t>
                      </a:r>
                      <a:r>
                        <a:rPr lang="en-US" sz="1800" dirty="0">
                          <a:effectLst/>
                          <a:latin typeface="Bell MT" panose="020205030603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What’s your recommendation?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What assistance do you need from Crisis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864130"/>
                  </a:ext>
                </a:extLst>
              </a:tr>
            </a:tbl>
          </a:graphicData>
        </a:graphic>
      </p:graphicFrame>
      <p:sp>
        <p:nvSpPr>
          <p:cNvPr id="4" name="Slide Number Placeholder 3"/>
          <p:cNvSpPr>
            <a:spLocks noGrp="1"/>
          </p:cNvSpPr>
          <p:nvPr>
            <p:ph type="sldNum" sz="quarter" idx="12"/>
          </p:nvPr>
        </p:nvSpPr>
        <p:spPr/>
        <p:txBody>
          <a:bodyPr/>
          <a:lstStyle/>
          <a:p>
            <a:fld id="{818787CF-B828-44DF-80DB-E8BD64B2809B}" type="slidenum">
              <a:rPr lang="en-US" smtClean="0"/>
              <a:t>15</a:t>
            </a:fld>
            <a:endParaRPr lang="en-US" dirty="0"/>
          </a:p>
        </p:txBody>
      </p:sp>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89349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3D47A-23BB-4415-B45C-7835D6233809}"/>
              </a:ext>
            </a:extLst>
          </p:cNvPr>
          <p:cNvSpPr>
            <a:spLocks noGrp="1"/>
          </p:cNvSpPr>
          <p:nvPr>
            <p:ph type="title"/>
          </p:nvPr>
        </p:nvSpPr>
        <p:spPr>
          <a:xfrm>
            <a:off x="1154954" y="675861"/>
            <a:ext cx="8825659" cy="1457739"/>
          </a:xfrm>
        </p:spPr>
        <p:txBody>
          <a:bodyPr/>
          <a:lstStyle/>
          <a:p>
            <a:r>
              <a:rPr lang="en-US" dirty="0"/>
              <a:t>Mobile Crisis Teams</a:t>
            </a:r>
            <a:br>
              <a:rPr lang="en-US" dirty="0"/>
            </a:br>
            <a:r>
              <a:rPr lang="en-US" sz="2000" dirty="0"/>
              <a:t>licensed clinicians providing mental health crisis intervention to children &amp; adults throughout Alameda County</a:t>
            </a:r>
          </a:p>
        </p:txBody>
      </p:sp>
      <p:sp>
        <p:nvSpPr>
          <p:cNvPr id="3" name="Text Placeholder 2">
            <a:extLst>
              <a:ext uri="{FF2B5EF4-FFF2-40B4-BE49-F238E27FC236}">
                <a16:creationId xmlns:a16="http://schemas.microsoft.com/office/drawing/2014/main" id="{2AFC84F9-3958-4473-9C60-115EECC894EE}"/>
              </a:ext>
            </a:extLst>
          </p:cNvPr>
          <p:cNvSpPr>
            <a:spLocks noGrp="1"/>
          </p:cNvSpPr>
          <p:nvPr>
            <p:ph type="body" idx="1"/>
          </p:nvPr>
        </p:nvSpPr>
        <p:spPr>
          <a:xfrm>
            <a:off x="1154954" y="2372138"/>
            <a:ext cx="3141878" cy="576262"/>
          </a:xfrm>
        </p:spPr>
        <p:txBody>
          <a:bodyPr/>
          <a:lstStyle/>
          <a:p>
            <a:pPr algn="ctr"/>
            <a:r>
              <a:rPr lang="en-US" b="1" u="sng" dirty="0">
                <a:solidFill>
                  <a:schemeClr val="accent2">
                    <a:lumMod val="75000"/>
                  </a:schemeClr>
                </a:solidFill>
              </a:rPr>
              <a:t>Clinicians</a:t>
            </a:r>
          </a:p>
        </p:txBody>
      </p:sp>
      <p:sp>
        <p:nvSpPr>
          <p:cNvPr id="4" name="Text Placeholder 3">
            <a:extLst>
              <a:ext uri="{FF2B5EF4-FFF2-40B4-BE49-F238E27FC236}">
                <a16:creationId xmlns:a16="http://schemas.microsoft.com/office/drawing/2014/main" id="{9ACA7B58-F8FC-4622-99CD-0B45418E8BE0}"/>
              </a:ext>
            </a:extLst>
          </p:cNvPr>
          <p:cNvSpPr>
            <a:spLocks noGrp="1"/>
          </p:cNvSpPr>
          <p:nvPr>
            <p:ph type="body" sz="half" idx="15"/>
          </p:nvPr>
        </p:nvSpPr>
        <p:spPr>
          <a:xfrm>
            <a:off x="1154953" y="2948402"/>
            <a:ext cx="3141879" cy="3793057"/>
          </a:xfrm>
          <a:gradFill>
            <a:gsLst>
              <a:gs pos="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Mobile Crisis Team (MCT)</a:t>
            </a:r>
          </a:p>
          <a:p>
            <a:r>
              <a:rPr lang="en-US" dirty="0"/>
              <a:t>Countywide</a:t>
            </a:r>
          </a:p>
          <a:p>
            <a:pPr marL="285750" indent="-285750">
              <a:buFont typeface="Arial" panose="020B0604020202020204" pitchFamily="34" charset="0"/>
              <a:buChar char="•"/>
            </a:pPr>
            <a:r>
              <a:rPr lang="en-US" dirty="0"/>
              <a:t>Crisis intervention</a:t>
            </a:r>
          </a:p>
          <a:p>
            <a:pPr marL="285750" indent="-285750">
              <a:buFont typeface="Arial" panose="020B0604020202020204" pitchFamily="34" charset="0"/>
              <a:buChar char="•"/>
            </a:pPr>
            <a:r>
              <a:rPr lang="en-US" dirty="0"/>
              <a:t>5150/5585 assessment</a:t>
            </a:r>
          </a:p>
          <a:p>
            <a:pPr marL="285750" indent="-285750">
              <a:buFont typeface="Arial" panose="020B0604020202020204" pitchFamily="34" charset="0"/>
              <a:buChar char="•"/>
            </a:pPr>
            <a:r>
              <a:rPr lang="en-US" b="1" dirty="0"/>
              <a:t>Diversion</a:t>
            </a:r>
          </a:p>
          <a:p>
            <a:pPr marL="285750" indent="-285750">
              <a:buFont typeface="Arial" panose="020B0604020202020204" pitchFamily="34" charset="0"/>
              <a:buChar char="•"/>
            </a:pPr>
            <a:r>
              <a:rPr lang="en-US" dirty="0"/>
              <a:t>Referral to a wide range of mental health &amp; SUD services</a:t>
            </a:r>
          </a:p>
          <a:p>
            <a:pPr marL="285750" indent="-285750">
              <a:buFont typeface="Arial" panose="020B0604020202020204" pitchFamily="34" charset="0"/>
              <a:buChar char="•"/>
            </a:pPr>
            <a:r>
              <a:rPr lang="en-US" dirty="0"/>
              <a:t>Currently: </a:t>
            </a:r>
            <a:r>
              <a:rPr lang="en-US" b="1" dirty="0"/>
              <a:t>Mon-Fri </a:t>
            </a:r>
            <a:r>
              <a:rPr lang="en-US" b="1" dirty="0" smtClean="0"/>
              <a:t>8am-6pm</a:t>
            </a:r>
            <a:endParaRPr lang="en-US" b="1" dirty="0"/>
          </a:p>
          <a:p>
            <a:pPr marL="285750" indent="-285750">
              <a:buFont typeface="Arial" panose="020B0604020202020204" pitchFamily="34" charset="0"/>
              <a:buChar char="•"/>
            </a:pPr>
            <a:r>
              <a:rPr lang="en-US" dirty="0"/>
              <a:t>Dispatched via 911 or by calling (510) </a:t>
            </a:r>
            <a:r>
              <a:rPr lang="en-US" dirty="0" smtClean="0"/>
              <a:t>891-5600</a:t>
            </a:r>
            <a:endParaRPr lang="en-US" dirty="0"/>
          </a:p>
        </p:txBody>
      </p:sp>
      <p:sp>
        <p:nvSpPr>
          <p:cNvPr id="5" name="Text Placeholder 4">
            <a:extLst>
              <a:ext uri="{FF2B5EF4-FFF2-40B4-BE49-F238E27FC236}">
                <a16:creationId xmlns:a16="http://schemas.microsoft.com/office/drawing/2014/main" id="{D681549A-D321-467C-9C2A-0D58AF21ACF7}"/>
              </a:ext>
            </a:extLst>
          </p:cNvPr>
          <p:cNvSpPr>
            <a:spLocks noGrp="1"/>
          </p:cNvSpPr>
          <p:nvPr>
            <p:ph type="body" sz="quarter" idx="3"/>
          </p:nvPr>
        </p:nvSpPr>
        <p:spPr>
          <a:xfrm>
            <a:off x="4512720" y="2372138"/>
            <a:ext cx="3147009" cy="576262"/>
          </a:xfrm>
        </p:spPr>
        <p:txBody>
          <a:bodyPr/>
          <a:lstStyle/>
          <a:p>
            <a:pPr algn="ctr"/>
            <a:r>
              <a:rPr lang="en-US" b="1" u="sng" dirty="0">
                <a:solidFill>
                  <a:schemeClr val="accent2">
                    <a:lumMod val="75000"/>
                  </a:schemeClr>
                </a:solidFill>
              </a:rPr>
              <a:t>Clinician &amp; Officer</a:t>
            </a:r>
          </a:p>
        </p:txBody>
      </p:sp>
      <p:sp>
        <p:nvSpPr>
          <p:cNvPr id="6" name="Text Placeholder 5">
            <a:extLst>
              <a:ext uri="{FF2B5EF4-FFF2-40B4-BE49-F238E27FC236}">
                <a16:creationId xmlns:a16="http://schemas.microsoft.com/office/drawing/2014/main" id="{89F82AED-3974-46F0-8D37-738A41970A08}"/>
              </a:ext>
            </a:extLst>
          </p:cNvPr>
          <p:cNvSpPr>
            <a:spLocks noGrp="1"/>
          </p:cNvSpPr>
          <p:nvPr>
            <p:ph type="body" sz="half" idx="16"/>
          </p:nvPr>
        </p:nvSpPr>
        <p:spPr>
          <a:xfrm>
            <a:off x="4512721" y="2948400"/>
            <a:ext cx="3147009" cy="379305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Mobile Evaluation Team (MET)</a:t>
            </a:r>
          </a:p>
          <a:p>
            <a:r>
              <a:rPr lang="en-US" dirty="0" smtClean="0"/>
              <a:t>Oakland &amp; Hayward</a:t>
            </a:r>
            <a:endParaRPr lang="en-US" dirty="0"/>
          </a:p>
          <a:p>
            <a:pPr marL="285750" indent="-285750">
              <a:buFont typeface="Arial" panose="020B0604020202020204" pitchFamily="34" charset="0"/>
              <a:buChar char="•"/>
            </a:pPr>
            <a:r>
              <a:rPr lang="en-US" dirty="0"/>
              <a:t>Crisis intervention</a:t>
            </a:r>
          </a:p>
          <a:p>
            <a:pPr marL="285750" indent="-285750">
              <a:buFont typeface="Arial" panose="020B0604020202020204" pitchFamily="34" charset="0"/>
              <a:buChar char="•"/>
            </a:pPr>
            <a:r>
              <a:rPr lang="en-US" dirty="0"/>
              <a:t>5150/5585 assessment</a:t>
            </a:r>
          </a:p>
          <a:p>
            <a:pPr marL="285750" indent="-285750">
              <a:buFont typeface="Arial" panose="020B0604020202020204" pitchFamily="34" charset="0"/>
              <a:buChar char="•"/>
            </a:pPr>
            <a:r>
              <a:rPr lang="en-US" b="1" dirty="0"/>
              <a:t>Diversion</a:t>
            </a:r>
          </a:p>
          <a:p>
            <a:pPr marL="285750" indent="-285750">
              <a:buFont typeface="Arial" panose="020B0604020202020204" pitchFamily="34" charset="0"/>
              <a:buChar char="•"/>
            </a:pPr>
            <a:r>
              <a:rPr lang="en-US" dirty="0"/>
              <a:t>Referral to a wide range of mental health &amp; SUD services</a:t>
            </a:r>
          </a:p>
          <a:p>
            <a:pPr marL="285750" indent="-285750">
              <a:buFont typeface="Arial" panose="020B0604020202020204" pitchFamily="34" charset="0"/>
              <a:buChar char="•"/>
            </a:pPr>
            <a:r>
              <a:rPr lang="en-US" dirty="0"/>
              <a:t>Currently: </a:t>
            </a:r>
          </a:p>
          <a:p>
            <a:pPr marL="742950" lvl="1" indent="-285750">
              <a:buFont typeface="Arial" panose="020B0604020202020204" pitchFamily="34" charset="0"/>
              <a:buChar char="•"/>
            </a:pPr>
            <a:r>
              <a:rPr lang="en-US" b="1" dirty="0" smtClean="0"/>
              <a:t>Oakland Mon-Thurs 8am-3pm</a:t>
            </a:r>
          </a:p>
          <a:p>
            <a:pPr marL="742950" lvl="1" indent="-285750">
              <a:buFont typeface="Arial" panose="020B0604020202020204" pitchFamily="34" charset="0"/>
              <a:buChar char="•"/>
            </a:pPr>
            <a:r>
              <a:rPr lang="en-US" b="1" dirty="0" smtClean="0"/>
              <a:t>Hayward Mon-Fri 8am-4pm</a:t>
            </a:r>
            <a:endParaRPr lang="en-US" b="1" dirty="0"/>
          </a:p>
          <a:p>
            <a:pPr marL="285750" indent="-285750">
              <a:buFont typeface="Arial" panose="020B0604020202020204" pitchFamily="34" charset="0"/>
              <a:buChar char="•"/>
            </a:pPr>
            <a:r>
              <a:rPr lang="en-US" dirty="0"/>
              <a:t>Dispatched via 911 or by calling (510) 891-5600</a:t>
            </a:r>
          </a:p>
          <a:p>
            <a:pPr lvl="1"/>
            <a:endParaRPr lang="en-US" sz="1400" dirty="0"/>
          </a:p>
          <a:p>
            <a:endParaRPr lang="en-US" dirty="0"/>
          </a:p>
        </p:txBody>
      </p:sp>
      <p:sp>
        <p:nvSpPr>
          <p:cNvPr id="7" name="Text Placeholder 6">
            <a:extLst>
              <a:ext uri="{FF2B5EF4-FFF2-40B4-BE49-F238E27FC236}">
                <a16:creationId xmlns:a16="http://schemas.microsoft.com/office/drawing/2014/main" id="{5B8CBD7F-76BA-4C06-ADFA-0D178B6B5BE1}"/>
              </a:ext>
            </a:extLst>
          </p:cNvPr>
          <p:cNvSpPr>
            <a:spLocks noGrp="1"/>
          </p:cNvSpPr>
          <p:nvPr>
            <p:ph type="body" sz="quarter" idx="13"/>
          </p:nvPr>
        </p:nvSpPr>
        <p:spPr>
          <a:xfrm>
            <a:off x="7875617" y="2372138"/>
            <a:ext cx="3145730" cy="576262"/>
          </a:xfrm>
        </p:spPr>
        <p:txBody>
          <a:bodyPr/>
          <a:lstStyle/>
          <a:p>
            <a:pPr algn="ctr"/>
            <a:r>
              <a:rPr lang="en-US" b="1" u="sng" dirty="0">
                <a:solidFill>
                  <a:schemeClr val="accent2">
                    <a:lumMod val="75000"/>
                  </a:schemeClr>
                </a:solidFill>
              </a:rPr>
              <a:t>Clinician &amp; EMT</a:t>
            </a:r>
          </a:p>
        </p:txBody>
      </p:sp>
      <p:sp>
        <p:nvSpPr>
          <p:cNvPr id="8" name="Text Placeholder 7">
            <a:extLst>
              <a:ext uri="{FF2B5EF4-FFF2-40B4-BE49-F238E27FC236}">
                <a16:creationId xmlns:a16="http://schemas.microsoft.com/office/drawing/2014/main" id="{B646FD46-C5E8-413A-AFFE-8D57603514FB}"/>
              </a:ext>
            </a:extLst>
          </p:cNvPr>
          <p:cNvSpPr>
            <a:spLocks noGrp="1"/>
          </p:cNvSpPr>
          <p:nvPr>
            <p:ph type="body" sz="half" idx="17"/>
          </p:nvPr>
        </p:nvSpPr>
        <p:spPr>
          <a:xfrm>
            <a:off x="7888329" y="2948402"/>
            <a:ext cx="3145536" cy="3793058"/>
          </a:xfrm>
          <a:gradFill>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r>
              <a:rPr lang="en-US" sz="2000" dirty="0"/>
              <a:t>Community Assessment &amp; Transport Team (CATT)</a:t>
            </a:r>
          </a:p>
          <a:p>
            <a:r>
              <a:rPr lang="en-US" sz="2000" dirty="0"/>
              <a:t>Oakland, San Leandro, Hayward, </a:t>
            </a:r>
            <a:r>
              <a:rPr lang="en-US" sz="2000" dirty="0" smtClean="0"/>
              <a:t>Fremont</a:t>
            </a:r>
            <a:endParaRPr lang="en-US" sz="2000" dirty="0"/>
          </a:p>
          <a:p>
            <a:pPr marL="285750" indent="-285750">
              <a:buFont typeface="Arial" panose="020B0604020202020204" pitchFamily="34" charset="0"/>
              <a:buChar char="•"/>
            </a:pPr>
            <a:r>
              <a:rPr lang="en-US" sz="2000" dirty="0"/>
              <a:t>Crisis intervention</a:t>
            </a:r>
          </a:p>
          <a:p>
            <a:pPr marL="285750" indent="-285750">
              <a:buFont typeface="Arial" panose="020B0604020202020204" pitchFamily="34" charset="0"/>
              <a:buChar char="•"/>
            </a:pPr>
            <a:r>
              <a:rPr lang="en-US" sz="2000" dirty="0"/>
              <a:t>5150/5585 assessment</a:t>
            </a:r>
          </a:p>
          <a:p>
            <a:pPr marL="285750" indent="-285750">
              <a:buFont typeface="Arial" panose="020B0604020202020204" pitchFamily="34" charset="0"/>
              <a:buChar char="•"/>
            </a:pPr>
            <a:r>
              <a:rPr lang="en-US" sz="2000" b="1" dirty="0"/>
              <a:t>Diversion</a:t>
            </a:r>
          </a:p>
          <a:p>
            <a:pPr marL="285750" indent="-285750">
              <a:buFont typeface="Arial" panose="020B0604020202020204" pitchFamily="34" charset="0"/>
              <a:buChar char="•"/>
            </a:pPr>
            <a:r>
              <a:rPr lang="en-US" sz="2000" dirty="0"/>
              <a:t>Referral</a:t>
            </a:r>
            <a:r>
              <a:rPr lang="en-US" sz="2000" b="1" dirty="0"/>
              <a:t> &amp; transportation </a:t>
            </a:r>
            <a:r>
              <a:rPr lang="en-US" sz="2000" dirty="0"/>
              <a:t>to a wide range of mental health &amp;SUD services</a:t>
            </a:r>
          </a:p>
          <a:p>
            <a:pPr marL="285750" indent="-285750">
              <a:buFont typeface="Arial" panose="020B0604020202020204" pitchFamily="34" charset="0"/>
              <a:buChar char="•"/>
            </a:pPr>
            <a:r>
              <a:rPr lang="en-US" sz="2000" b="1" dirty="0"/>
              <a:t>7 days a week 7:00 am-11pm !</a:t>
            </a:r>
          </a:p>
          <a:p>
            <a:pPr marL="285750" indent="-285750">
              <a:buFont typeface="Arial" panose="020B0604020202020204" pitchFamily="34" charset="0"/>
              <a:buChar char="•"/>
            </a:pPr>
            <a:r>
              <a:rPr lang="en-US" sz="2000" b="1" dirty="0"/>
              <a:t>Dispatched via 911</a:t>
            </a:r>
          </a:p>
          <a:p>
            <a:endParaRPr lang="en-US" sz="2000" b="1" dirty="0"/>
          </a:p>
          <a:p>
            <a:r>
              <a:rPr lang="en-US" sz="2000" b="1" dirty="0"/>
              <a:t>	</a:t>
            </a:r>
          </a:p>
          <a:p>
            <a:endParaRPr lang="en-US" dirty="0"/>
          </a:p>
        </p:txBody>
      </p:sp>
      <p:sp>
        <p:nvSpPr>
          <p:cNvPr id="11" name="Slide Number Placeholder 10">
            <a:extLst>
              <a:ext uri="{FF2B5EF4-FFF2-40B4-BE49-F238E27FC236}">
                <a16:creationId xmlns:a16="http://schemas.microsoft.com/office/drawing/2014/main" id="{23BF2A10-7D21-4736-9E60-97CF33593A84}"/>
              </a:ext>
            </a:extLst>
          </p:cNvPr>
          <p:cNvSpPr>
            <a:spLocks noGrp="1"/>
          </p:cNvSpPr>
          <p:nvPr>
            <p:ph type="sldNum" sz="quarter" idx="12"/>
          </p:nvPr>
        </p:nvSpPr>
        <p:spPr/>
        <p:txBody>
          <a:bodyPr>
            <a:normAutofit/>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39224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04D8-C2F9-4050-AC94-4926A103D3EC}"/>
              </a:ext>
            </a:extLst>
          </p:cNvPr>
          <p:cNvSpPr>
            <a:spLocks noGrp="1"/>
          </p:cNvSpPr>
          <p:nvPr>
            <p:ph type="title"/>
          </p:nvPr>
        </p:nvSpPr>
        <p:spPr/>
        <p:txBody>
          <a:bodyPr>
            <a:normAutofit/>
          </a:bodyPr>
          <a:lstStyle/>
          <a:p>
            <a:r>
              <a:rPr lang="en-US" dirty="0"/>
              <a:t>Outreach and Engagement Teams</a:t>
            </a:r>
            <a:br>
              <a:rPr lang="en-US" dirty="0"/>
            </a:br>
            <a:r>
              <a:rPr lang="en-US" sz="1800" dirty="0"/>
              <a:t>Staffed primarily by peers and others with lived experience</a:t>
            </a:r>
          </a:p>
        </p:txBody>
      </p:sp>
      <p:sp>
        <p:nvSpPr>
          <p:cNvPr id="3" name="Text Placeholder 2">
            <a:extLst>
              <a:ext uri="{FF2B5EF4-FFF2-40B4-BE49-F238E27FC236}">
                <a16:creationId xmlns:a16="http://schemas.microsoft.com/office/drawing/2014/main" id="{02E1F038-ED72-4017-A45B-C855299D1379}"/>
              </a:ext>
            </a:extLst>
          </p:cNvPr>
          <p:cNvSpPr>
            <a:spLocks noGrp="1"/>
          </p:cNvSpPr>
          <p:nvPr>
            <p:ph type="body" idx="1"/>
          </p:nvPr>
        </p:nvSpPr>
        <p:spPr>
          <a:xfrm>
            <a:off x="225286" y="2440713"/>
            <a:ext cx="4071545" cy="576262"/>
          </a:xfrm>
        </p:spPr>
        <p:txBody>
          <a:bodyPr/>
          <a:lstStyle/>
          <a:p>
            <a:r>
              <a:rPr lang="en-US" b="1" u="sng" dirty="0">
                <a:solidFill>
                  <a:schemeClr val="accent2">
                    <a:lumMod val="75000"/>
                  </a:schemeClr>
                </a:solidFill>
              </a:rPr>
              <a:t>Community Connections</a:t>
            </a:r>
          </a:p>
        </p:txBody>
      </p:sp>
      <p:sp>
        <p:nvSpPr>
          <p:cNvPr id="4" name="Text Placeholder 3">
            <a:extLst>
              <a:ext uri="{FF2B5EF4-FFF2-40B4-BE49-F238E27FC236}">
                <a16:creationId xmlns:a16="http://schemas.microsoft.com/office/drawing/2014/main" id="{139F9E69-57D9-4DC9-8E25-F9E36CA3827F}"/>
              </a:ext>
            </a:extLst>
          </p:cNvPr>
          <p:cNvSpPr>
            <a:spLocks noGrp="1"/>
          </p:cNvSpPr>
          <p:nvPr>
            <p:ph type="body" sz="half" idx="15"/>
          </p:nvPr>
        </p:nvSpPr>
        <p:spPr>
          <a:xfrm>
            <a:off x="225287" y="3179764"/>
            <a:ext cx="4071545" cy="3373436"/>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600" dirty="0"/>
              <a:t>Field outreach specifically for homeless individuals. </a:t>
            </a:r>
          </a:p>
          <a:p>
            <a:r>
              <a:rPr lang="en-US" sz="1600" dirty="0"/>
              <a:t>Linkage to</a:t>
            </a:r>
          </a:p>
          <a:p>
            <a:pPr marL="285750" indent="-285750">
              <a:buFont typeface="Arial" panose="020B0604020202020204" pitchFamily="34" charset="0"/>
              <a:buChar char="•"/>
            </a:pPr>
            <a:r>
              <a:rPr lang="en-US" sz="1600" dirty="0"/>
              <a:t>	homeless programs  </a:t>
            </a:r>
          </a:p>
          <a:p>
            <a:pPr marL="285750" indent="-285750">
              <a:buFont typeface="Arial" panose="020B0604020202020204" pitchFamily="34" charset="0"/>
              <a:buChar char="•"/>
            </a:pPr>
            <a:r>
              <a:rPr lang="en-US" sz="1600" dirty="0"/>
              <a:t>	mental  health services 	primary care, substance use  	treatment, and other social 	services</a:t>
            </a:r>
          </a:p>
          <a:p>
            <a:r>
              <a:rPr lang="en-US" sz="1600" dirty="0"/>
              <a:t>Care Coordination  </a:t>
            </a:r>
          </a:p>
        </p:txBody>
      </p:sp>
      <p:sp>
        <p:nvSpPr>
          <p:cNvPr id="5" name="Text Placeholder 4">
            <a:extLst>
              <a:ext uri="{FF2B5EF4-FFF2-40B4-BE49-F238E27FC236}">
                <a16:creationId xmlns:a16="http://schemas.microsoft.com/office/drawing/2014/main" id="{C0364D56-8D17-4ACE-9086-0275123B6DA0}"/>
              </a:ext>
            </a:extLst>
          </p:cNvPr>
          <p:cNvSpPr>
            <a:spLocks noGrp="1"/>
          </p:cNvSpPr>
          <p:nvPr>
            <p:ph type="body" sz="quarter" idx="3"/>
          </p:nvPr>
        </p:nvSpPr>
        <p:spPr>
          <a:xfrm>
            <a:off x="4525237" y="2440713"/>
            <a:ext cx="3147009" cy="576262"/>
          </a:xfrm>
        </p:spPr>
        <p:txBody>
          <a:bodyPr/>
          <a:lstStyle/>
          <a:p>
            <a:pPr algn="ctr"/>
            <a:r>
              <a:rPr lang="en-US" b="1" u="sng" dirty="0">
                <a:solidFill>
                  <a:schemeClr val="accent2">
                    <a:lumMod val="75000"/>
                  </a:schemeClr>
                </a:solidFill>
              </a:rPr>
              <a:t>Familiar Faces</a:t>
            </a:r>
          </a:p>
        </p:txBody>
      </p:sp>
      <p:sp>
        <p:nvSpPr>
          <p:cNvPr id="6" name="Text Placeholder 5">
            <a:extLst>
              <a:ext uri="{FF2B5EF4-FFF2-40B4-BE49-F238E27FC236}">
                <a16:creationId xmlns:a16="http://schemas.microsoft.com/office/drawing/2014/main" id="{22783D93-DFD1-42D2-8CAC-5F9E4F096F64}"/>
              </a:ext>
            </a:extLst>
          </p:cNvPr>
          <p:cNvSpPr>
            <a:spLocks noGrp="1"/>
          </p:cNvSpPr>
          <p:nvPr>
            <p:ph type="body" sz="half" idx="16"/>
          </p:nvPr>
        </p:nvSpPr>
        <p:spPr>
          <a:xfrm>
            <a:off x="4512721" y="3179763"/>
            <a:ext cx="3147009" cy="3373437"/>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600" dirty="0"/>
              <a:t>Phone and field outreach specifically for individuals with  frequent contact with  crisis mental health services. Many have low participation in voluntary services. </a:t>
            </a:r>
          </a:p>
          <a:p>
            <a:pPr marL="285750" indent="-285750">
              <a:buFont typeface="Arial" panose="020B0604020202020204" pitchFamily="34" charset="0"/>
              <a:buChar char="•"/>
            </a:pPr>
            <a:r>
              <a:rPr lang="en-US" sz="1600" dirty="0"/>
              <a:t>Engagement in ongoing mental health services</a:t>
            </a:r>
          </a:p>
          <a:p>
            <a:pPr marL="285750" indent="-285750">
              <a:buFont typeface="Arial" panose="020B0604020202020204" pitchFamily="34" charset="0"/>
              <a:buChar char="•"/>
            </a:pPr>
            <a:r>
              <a:rPr lang="en-US" sz="1600" dirty="0"/>
              <a:t>Care coordination</a:t>
            </a:r>
          </a:p>
          <a:p>
            <a:pPr marL="285750" indent="-285750">
              <a:buFont typeface="Arial" panose="020B0604020202020204" pitchFamily="34" charset="0"/>
              <a:buChar char="•"/>
            </a:pPr>
            <a:r>
              <a:rPr lang="en-US" sz="1600" dirty="0"/>
              <a:t>Information and referral </a:t>
            </a:r>
          </a:p>
        </p:txBody>
      </p:sp>
      <p:sp>
        <p:nvSpPr>
          <p:cNvPr id="7" name="Text Placeholder 6">
            <a:extLst>
              <a:ext uri="{FF2B5EF4-FFF2-40B4-BE49-F238E27FC236}">
                <a16:creationId xmlns:a16="http://schemas.microsoft.com/office/drawing/2014/main" id="{87DDE1E2-A72A-4982-BD13-10BEA1C7B934}"/>
              </a:ext>
            </a:extLst>
          </p:cNvPr>
          <p:cNvSpPr>
            <a:spLocks noGrp="1"/>
          </p:cNvSpPr>
          <p:nvPr>
            <p:ph type="body" sz="quarter" idx="13"/>
          </p:nvPr>
        </p:nvSpPr>
        <p:spPr>
          <a:xfrm>
            <a:off x="7888135" y="2603501"/>
            <a:ext cx="4211100" cy="576262"/>
          </a:xfrm>
        </p:spPr>
        <p:txBody>
          <a:bodyPr/>
          <a:lstStyle/>
          <a:p>
            <a:pPr algn="ctr"/>
            <a:r>
              <a:rPr lang="en-US" b="1" u="sng" dirty="0">
                <a:solidFill>
                  <a:schemeClr val="accent2">
                    <a:lumMod val="75000"/>
                  </a:schemeClr>
                </a:solidFill>
              </a:rPr>
              <a:t>Crisis Connect/Post Crisis Follow-Up</a:t>
            </a:r>
          </a:p>
        </p:txBody>
      </p:sp>
      <p:sp>
        <p:nvSpPr>
          <p:cNvPr id="8" name="Text Placeholder 7">
            <a:extLst>
              <a:ext uri="{FF2B5EF4-FFF2-40B4-BE49-F238E27FC236}">
                <a16:creationId xmlns:a16="http://schemas.microsoft.com/office/drawing/2014/main" id="{1B5FEBB9-9932-48F4-BDDD-4F08DD4FC8E2}"/>
              </a:ext>
            </a:extLst>
          </p:cNvPr>
          <p:cNvSpPr>
            <a:spLocks noGrp="1"/>
          </p:cNvSpPr>
          <p:nvPr>
            <p:ph type="body" sz="half" idx="17"/>
          </p:nvPr>
        </p:nvSpPr>
        <p:spPr>
          <a:xfrm>
            <a:off x="7888329" y="3179762"/>
            <a:ext cx="4078384" cy="3373438"/>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600" dirty="0"/>
              <a:t>Telephonic </a:t>
            </a:r>
            <a:r>
              <a:rPr lang="en-US" sz="1600" dirty="0" smtClean="0"/>
              <a:t>&amp; in person outreach </a:t>
            </a:r>
            <a:r>
              <a:rPr lang="en-US" sz="1600" dirty="0"/>
              <a:t>to individuals 24-48hrs after contact with mobile crisis teams or psychiatric emergency services, (PES) at John George Psychiatric Hospital. </a:t>
            </a:r>
          </a:p>
          <a:p>
            <a:pPr marL="285750" indent="-285750">
              <a:buFont typeface="Arial" panose="020B0604020202020204" pitchFamily="34" charset="0"/>
              <a:buChar char="•"/>
            </a:pPr>
            <a:r>
              <a:rPr lang="en-US" sz="1600" dirty="0"/>
              <a:t>Prevent subsequent crisis</a:t>
            </a:r>
          </a:p>
          <a:p>
            <a:pPr marL="285750" indent="-285750">
              <a:buFont typeface="Arial" panose="020B0604020202020204" pitchFamily="34" charset="0"/>
              <a:buChar char="•"/>
            </a:pPr>
            <a:r>
              <a:rPr lang="en-US" sz="1600" dirty="0"/>
              <a:t>Encourage follow up care</a:t>
            </a:r>
          </a:p>
          <a:p>
            <a:pPr marL="285750" indent="-285750">
              <a:buFont typeface="Arial" panose="020B0604020202020204" pitchFamily="34" charset="0"/>
              <a:buChar char="•"/>
            </a:pPr>
            <a:r>
              <a:rPr lang="en-US" sz="1600" dirty="0"/>
              <a:t>Linkage, crisis assessment, care coordination</a:t>
            </a:r>
          </a:p>
          <a:p>
            <a:pPr marL="742950" lvl="1" indent="-285750">
              <a:buFont typeface="Arial" panose="020B0604020202020204" pitchFamily="34" charset="0"/>
              <a:buChar char="•"/>
            </a:pPr>
            <a:r>
              <a:rPr lang="en-US" sz="1600" dirty="0"/>
              <a:t>(follow-up at </a:t>
            </a:r>
            <a:r>
              <a:rPr lang="en-US" sz="1400" dirty="0"/>
              <a:t>Willow Rock and Children’s Hosp Oakland planned)</a:t>
            </a:r>
          </a:p>
        </p:txBody>
      </p:sp>
      <p:sp>
        <p:nvSpPr>
          <p:cNvPr id="9" name="Slide Number Placeholder 8">
            <a:extLst>
              <a:ext uri="{FF2B5EF4-FFF2-40B4-BE49-F238E27FC236}">
                <a16:creationId xmlns:a16="http://schemas.microsoft.com/office/drawing/2014/main" id="{2F700822-2526-4425-84DE-F04E892A93A6}"/>
              </a:ext>
            </a:extLst>
          </p:cNvPr>
          <p:cNvSpPr>
            <a:spLocks noGrp="1"/>
          </p:cNvSpPr>
          <p:nvPr>
            <p:ph type="sldNum" sz="quarter" idx="12"/>
          </p:nvPr>
        </p:nvSpPr>
        <p:spPr/>
        <p:txBody>
          <a:bodyPr>
            <a:normAutofit/>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27448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04D8-C2F9-4050-AC94-4926A103D3EC}"/>
              </a:ext>
            </a:extLst>
          </p:cNvPr>
          <p:cNvSpPr>
            <a:spLocks noGrp="1"/>
          </p:cNvSpPr>
          <p:nvPr>
            <p:ph type="title"/>
          </p:nvPr>
        </p:nvSpPr>
        <p:spPr>
          <a:xfrm>
            <a:off x="1154953" y="525780"/>
            <a:ext cx="8761413" cy="1808480"/>
          </a:xfrm>
        </p:spPr>
        <p:txBody>
          <a:bodyPr>
            <a:normAutofit/>
          </a:bodyPr>
          <a:lstStyle/>
          <a:p>
            <a:r>
              <a:rPr lang="en-US" dirty="0"/>
              <a:t>Outreach and Engagement </a:t>
            </a:r>
            <a:r>
              <a:rPr lang="en-US" dirty="0" smtClean="0"/>
              <a:t>Teams</a:t>
            </a:r>
            <a:r>
              <a:rPr lang="en-US" dirty="0"/>
              <a:t/>
            </a:r>
            <a:br>
              <a:rPr lang="en-US" dirty="0"/>
            </a:br>
            <a:r>
              <a:rPr lang="en-US" sz="1800" dirty="0"/>
              <a:t>Staffed </a:t>
            </a:r>
            <a:r>
              <a:rPr lang="en-US" sz="1800" dirty="0" smtClean="0"/>
              <a:t>by licensed clinicians and a nurse </a:t>
            </a:r>
            <a:br>
              <a:rPr lang="en-US" sz="1800" dirty="0" smtClean="0"/>
            </a:br>
            <a:r>
              <a:rPr lang="en-US" sz="1800" dirty="0" smtClean="0"/>
              <a:t>Mon-Fri 8:00-6pm, call (510)891-5600 for referrals / consultation</a:t>
            </a:r>
            <a:endParaRPr lang="en-US" sz="1800" dirty="0"/>
          </a:p>
        </p:txBody>
      </p:sp>
      <p:sp>
        <p:nvSpPr>
          <p:cNvPr id="3" name="Text Placeholder 2">
            <a:extLst>
              <a:ext uri="{FF2B5EF4-FFF2-40B4-BE49-F238E27FC236}">
                <a16:creationId xmlns:a16="http://schemas.microsoft.com/office/drawing/2014/main" id="{02E1F038-ED72-4017-A45B-C855299D1379}"/>
              </a:ext>
            </a:extLst>
          </p:cNvPr>
          <p:cNvSpPr>
            <a:spLocks noGrp="1"/>
          </p:cNvSpPr>
          <p:nvPr>
            <p:ph type="body" idx="1"/>
          </p:nvPr>
        </p:nvSpPr>
        <p:spPr>
          <a:xfrm>
            <a:off x="225286" y="2440713"/>
            <a:ext cx="4071545" cy="576262"/>
          </a:xfrm>
        </p:spPr>
        <p:txBody>
          <a:bodyPr/>
          <a:lstStyle/>
          <a:p>
            <a:r>
              <a:rPr lang="en-US" b="1" u="sng" dirty="0" smtClean="0">
                <a:solidFill>
                  <a:schemeClr val="accent2">
                    <a:lumMod val="75000"/>
                  </a:schemeClr>
                </a:solidFill>
              </a:rPr>
              <a:t>Geriatric Assessment &amp;Response Team (GART)</a:t>
            </a:r>
            <a:endParaRPr lang="en-US" b="1" u="sng" dirty="0">
              <a:solidFill>
                <a:schemeClr val="accent2">
                  <a:lumMod val="75000"/>
                </a:schemeClr>
              </a:solidFill>
            </a:endParaRPr>
          </a:p>
        </p:txBody>
      </p:sp>
      <p:sp>
        <p:nvSpPr>
          <p:cNvPr id="4" name="Text Placeholder 3">
            <a:extLst>
              <a:ext uri="{FF2B5EF4-FFF2-40B4-BE49-F238E27FC236}">
                <a16:creationId xmlns:a16="http://schemas.microsoft.com/office/drawing/2014/main" id="{139F9E69-57D9-4DC9-8E25-F9E36CA3827F}"/>
              </a:ext>
            </a:extLst>
          </p:cNvPr>
          <p:cNvSpPr>
            <a:spLocks noGrp="1"/>
          </p:cNvSpPr>
          <p:nvPr>
            <p:ph type="body" sz="half" idx="15"/>
          </p:nvPr>
        </p:nvSpPr>
        <p:spPr>
          <a:xfrm>
            <a:off x="225287" y="3179764"/>
            <a:ext cx="4071545" cy="3373436"/>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285750" indent="-285750">
              <a:buFont typeface="Arial" panose="020B0604020202020204" pitchFamily="34" charset="0"/>
              <a:buChar char="•"/>
            </a:pPr>
            <a:r>
              <a:rPr lang="en-US" sz="1600" dirty="0" smtClean="0"/>
              <a:t>Provides </a:t>
            </a:r>
            <a:r>
              <a:rPr lang="en-US" sz="1600" dirty="0"/>
              <a:t>brief voluntary behavioral health care services to </a:t>
            </a:r>
            <a:r>
              <a:rPr lang="en-US" sz="1600" b="1" dirty="0"/>
              <a:t>older adults </a:t>
            </a:r>
            <a:r>
              <a:rPr lang="en-US" sz="1600" b="1" dirty="0" smtClean="0"/>
              <a:t>age 55+</a:t>
            </a:r>
            <a:r>
              <a:rPr lang="en-US" sz="1600" dirty="0" smtClean="0"/>
              <a:t> </a:t>
            </a:r>
            <a:r>
              <a:rPr lang="en-US" sz="1600" dirty="0"/>
              <a:t>with the aim of resolving mental health needs within 60 days through </a:t>
            </a:r>
            <a:r>
              <a:rPr lang="en-US" sz="1600" b="1" dirty="0"/>
              <a:t>short term treatment and linkage</a:t>
            </a:r>
            <a:r>
              <a:rPr lang="en-US" sz="1600" dirty="0"/>
              <a:t> to on-going behavioral health and community resources. </a:t>
            </a:r>
            <a:endParaRPr lang="en-US" sz="1600" dirty="0" smtClean="0"/>
          </a:p>
          <a:p>
            <a:pPr marL="285750" indent="-285750">
              <a:buFont typeface="Arial" panose="020B0604020202020204" pitchFamily="34" charset="0"/>
              <a:buChar char="•"/>
            </a:pPr>
            <a:r>
              <a:rPr lang="en-US" sz="1600" dirty="0" smtClean="0"/>
              <a:t>The </a:t>
            </a:r>
            <a:r>
              <a:rPr lang="en-US" sz="1600" dirty="0"/>
              <a:t>multidisciplinary team </a:t>
            </a:r>
            <a:r>
              <a:rPr lang="en-US" sz="1600" dirty="0" smtClean="0"/>
              <a:t> provides </a:t>
            </a:r>
            <a:r>
              <a:rPr lang="en-US" sz="1600" dirty="0"/>
              <a:t>culturally aware, trauma informed, and age appropriate interventions.</a:t>
            </a:r>
          </a:p>
        </p:txBody>
      </p:sp>
      <p:sp>
        <p:nvSpPr>
          <p:cNvPr id="5" name="Text Placeholder 4">
            <a:extLst>
              <a:ext uri="{FF2B5EF4-FFF2-40B4-BE49-F238E27FC236}">
                <a16:creationId xmlns:a16="http://schemas.microsoft.com/office/drawing/2014/main" id="{C0364D56-8D17-4ACE-9086-0275123B6DA0}"/>
              </a:ext>
            </a:extLst>
          </p:cNvPr>
          <p:cNvSpPr>
            <a:spLocks noGrp="1"/>
          </p:cNvSpPr>
          <p:nvPr>
            <p:ph type="body" sz="quarter" idx="3"/>
          </p:nvPr>
        </p:nvSpPr>
        <p:spPr>
          <a:xfrm>
            <a:off x="4525237" y="2227811"/>
            <a:ext cx="3147009" cy="789164"/>
          </a:xfrm>
        </p:spPr>
        <p:txBody>
          <a:bodyPr/>
          <a:lstStyle/>
          <a:p>
            <a:pPr algn="ctr"/>
            <a:r>
              <a:rPr lang="en-US" b="1" u="sng" dirty="0" smtClean="0">
                <a:solidFill>
                  <a:schemeClr val="accent2">
                    <a:lumMod val="75000"/>
                  </a:schemeClr>
                </a:solidFill>
              </a:rPr>
              <a:t>GART Values:</a:t>
            </a:r>
            <a:endParaRPr lang="en-US" b="1" u="sng" dirty="0">
              <a:solidFill>
                <a:schemeClr val="accent2">
                  <a:lumMod val="75000"/>
                </a:schemeClr>
              </a:solidFill>
            </a:endParaRPr>
          </a:p>
        </p:txBody>
      </p:sp>
      <p:sp>
        <p:nvSpPr>
          <p:cNvPr id="6" name="Text Placeholder 5">
            <a:extLst>
              <a:ext uri="{FF2B5EF4-FFF2-40B4-BE49-F238E27FC236}">
                <a16:creationId xmlns:a16="http://schemas.microsoft.com/office/drawing/2014/main" id="{22783D93-DFD1-42D2-8CAC-5F9E4F096F64}"/>
              </a:ext>
            </a:extLst>
          </p:cNvPr>
          <p:cNvSpPr>
            <a:spLocks noGrp="1"/>
          </p:cNvSpPr>
          <p:nvPr>
            <p:ph type="body" sz="half" idx="16"/>
          </p:nvPr>
        </p:nvSpPr>
        <p:spPr>
          <a:xfrm>
            <a:off x="4512721" y="3179763"/>
            <a:ext cx="3147009" cy="3373437"/>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lvl="1"/>
            <a:endParaRPr lang="en-US" sz="2000" dirty="0" smtClean="0"/>
          </a:p>
          <a:p>
            <a:pPr lvl="1"/>
            <a:r>
              <a:rPr lang="en-US" sz="2000" dirty="0" smtClean="0"/>
              <a:t>·</a:t>
            </a:r>
            <a:r>
              <a:rPr lang="en-US" sz="2000" dirty="0"/>
              <a:t> </a:t>
            </a:r>
            <a:r>
              <a:rPr lang="en-US" sz="2000" i="1" dirty="0"/>
              <a:t>Independence</a:t>
            </a:r>
            <a:endParaRPr lang="en-US" sz="2000" dirty="0"/>
          </a:p>
          <a:p>
            <a:pPr lvl="1"/>
            <a:r>
              <a:rPr lang="en-US" sz="2000" dirty="0"/>
              <a:t>· </a:t>
            </a:r>
            <a:r>
              <a:rPr lang="en-US" sz="2000" i="1" dirty="0"/>
              <a:t>Alternatives to </a:t>
            </a:r>
            <a:r>
              <a:rPr lang="en-US" sz="2000" i="1" dirty="0" smtClean="0"/>
              <a:t> 	Hospitalization</a:t>
            </a:r>
            <a:endParaRPr lang="en-US" sz="2000" dirty="0"/>
          </a:p>
          <a:p>
            <a:pPr lvl="1"/>
            <a:r>
              <a:rPr lang="en-US" sz="2000" dirty="0"/>
              <a:t>· </a:t>
            </a:r>
            <a:r>
              <a:rPr lang="en-US" sz="2000" i="1" dirty="0"/>
              <a:t>Integrated </a:t>
            </a:r>
            <a:r>
              <a:rPr lang="en-US" sz="2000" i="1" dirty="0" smtClean="0"/>
              <a:t>	Approaches </a:t>
            </a:r>
            <a:r>
              <a:rPr lang="en-US" sz="2000" i="1" dirty="0"/>
              <a:t>to </a:t>
            </a:r>
            <a:r>
              <a:rPr lang="en-US" sz="2000" i="1" dirty="0" smtClean="0"/>
              <a:t>	Care</a:t>
            </a:r>
            <a:endParaRPr lang="en-US" sz="2000" dirty="0"/>
          </a:p>
          <a:p>
            <a:endParaRPr lang="en-US" sz="1600" dirty="0"/>
          </a:p>
        </p:txBody>
      </p:sp>
      <p:sp>
        <p:nvSpPr>
          <p:cNvPr id="7" name="Text Placeholder 6">
            <a:extLst>
              <a:ext uri="{FF2B5EF4-FFF2-40B4-BE49-F238E27FC236}">
                <a16:creationId xmlns:a16="http://schemas.microsoft.com/office/drawing/2014/main" id="{87DDE1E2-A72A-4982-BD13-10BEA1C7B934}"/>
              </a:ext>
            </a:extLst>
          </p:cNvPr>
          <p:cNvSpPr>
            <a:spLocks noGrp="1"/>
          </p:cNvSpPr>
          <p:nvPr>
            <p:ph type="body" sz="quarter" idx="13"/>
          </p:nvPr>
        </p:nvSpPr>
        <p:spPr>
          <a:xfrm>
            <a:off x="7821971" y="2334260"/>
            <a:ext cx="4211100" cy="576262"/>
          </a:xfrm>
        </p:spPr>
        <p:txBody>
          <a:bodyPr/>
          <a:lstStyle/>
          <a:p>
            <a:pPr algn="ctr"/>
            <a:r>
              <a:rPr lang="en-US" b="1" u="sng" dirty="0" smtClean="0">
                <a:solidFill>
                  <a:schemeClr val="accent2">
                    <a:lumMod val="75000"/>
                  </a:schemeClr>
                </a:solidFill>
              </a:rPr>
              <a:t>GART Services:</a:t>
            </a:r>
            <a:endParaRPr lang="en-US" b="1" u="sng" dirty="0">
              <a:solidFill>
                <a:schemeClr val="accent2">
                  <a:lumMod val="75000"/>
                </a:schemeClr>
              </a:solidFill>
            </a:endParaRPr>
          </a:p>
        </p:txBody>
      </p:sp>
      <p:sp>
        <p:nvSpPr>
          <p:cNvPr id="8" name="Text Placeholder 7">
            <a:extLst>
              <a:ext uri="{FF2B5EF4-FFF2-40B4-BE49-F238E27FC236}">
                <a16:creationId xmlns:a16="http://schemas.microsoft.com/office/drawing/2014/main" id="{1B5FEBB9-9932-48F4-BDDD-4F08DD4FC8E2}"/>
              </a:ext>
            </a:extLst>
          </p:cNvPr>
          <p:cNvSpPr>
            <a:spLocks noGrp="1"/>
          </p:cNvSpPr>
          <p:nvPr>
            <p:ph type="body" sz="half" idx="17"/>
          </p:nvPr>
        </p:nvSpPr>
        <p:spPr>
          <a:xfrm>
            <a:off x="7888329" y="3179762"/>
            <a:ext cx="4078384" cy="3373438"/>
          </a:xfrm>
          <a:gradFill>
            <a:gsLst>
              <a:gs pos="0">
                <a:schemeClr val="accent1">
                  <a:lumMod val="5000"/>
                  <a:lumOff val="95000"/>
                </a:schemeClr>
              </a:gs>
              <a:gs pos="8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 </a:t>
            </a:r>
            <a:r>
              <a:rPr lang="en-US" sz="1600" dirty="0"/>
              <a:t>Crisis Intervention</a:t>
            </a:r>
          </a:p>
          <a:p>
            <a:r>
              <a:rPr lang="en-US" sz="1600" dirty="0"/>
              <a:t>· Evaluation and Assessment</a:t>
            </a:r>
          </a:p>
          <a:p>
            <a:r>
              <a:rPr lang="en-US" sz="1600" dirty="0"/>
              <a:t>· Consultation</a:t>
            </a:r>
          </a:p>
          <a:p>
            <a:r>
              <a:rPr lang="en-US" sz="1600" dirty="0"/>
              <a:t>· Short-term Case Management</a:t>
            </a:r>
          </a:p>
          <a:p>
            <a:r>
              <a:rPr lang="en-US" sz="1600" dirty="0"/>
              <a:t>· Brief Therapy</a:t>
            </a:r>
          </a:p>
          <a:p>
            <a:r>
              <a:rPr lang="en-US" sz="1600" dirty="0"/>
              <a:t>· Linkage to Long Term Care and/or </a:t>
            </a:r>
            <a:r>
              <a:rPr lang="en-US" sz="1600" dirty="0" smtClean="0"/>
              <a:t>	Medication </a:t>
            </a:r>
            <a:r>
              <a:rPr lang="en-US" sz="1600" dirty="0"/>
              <a:t>Support</a:t>
            </a:r>
          </a:p>
          <a:p>
            <a:r>
              <a:rPr lang="en-US" sz="1600" dirty="0"/>
              <a:t>· Community Outreach and Education</a:t>
            </a:r>
          </a:p>
          <a:p>
            <a:r>
              <a:rPr lang="en-US" sz="1600" dirty="0"/>
              <a:t>· Family Support and Education</a:t>
            </a:r>
          </a:p>
          <a:p>
            <a:endParaRPr lang="en-US" sz="1600" dirty="0"/>
          </a:p>
        </p:txBody>
      </p:sp>
      <p:sp>
        <p:nvSpPr>
          <p:cNvPr id="9" name="Slide Number Placeholder 8">
            <a:extLst>
              <a:ext uri="{FF2B5EF4-FFF2-40B4-BE49-F238E27FC236}">
                <a16:creationId xmlns:a16="http://schemas.microsoft.com/office/drawing/2014/main" id="{2F700822-2526-4425-84DE-F04E892A93A6}"/>
              </a:ext>
            </a:extLst>
          </p:cNvPr>
          <p:cNvSpPr>
            <a:spLocks noGrp="1"/>
          </p:cNvSpPr>
          <p:nvPr>
            <p:ph type="sldNum" sz="quarter" idx="12"/>
          </p:nvPr>
        </p:nvSpPr>
        <p:spPr/>
        <p:txBody>
          <a:bodyPr>
            <a:normAutofit/>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011121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CE71-F9A7-4EC4-B087-F64BD45C6B7D}"/>
              </a:ext>
            </a:extLst>
          </p:cNvPr>
          <p:cNvSpPr>
            <a:spLocks noGrp="1"/>
          </p:cNvSpPr>
          <p:nvPr>
            <p:ph type="title"/>
          </p:nvPr>
        </p:nvSpPr>
        <p:spPr/>
        <p:txBody>
          <a:bodyPr/>
          <a:lstStyle/>
          <a:p>
            <a:r>
              <a:rPr lang="en-US" dirty="0"/>
              <a:t>Crisis Services Response Times</a:t>
            </a:r>
          </a:p>
        </p:txBody>
      </p:sp>
      <p:sp>
        <p:nvSpPr>
          <p:cNvPr id="3" name="Content Placeholder 2">
            <a:extLst>
              <a:ext uri="{FF2B5EF4-FFF2-40B4-BE49-F238E27FC236}">
                <a16:creationId xmlns:a16="http://schemas.microsoft.com/office/drawing/2014/main" id="{E97F758B-B867-49AB-AAF8-3017D53183F1}"/>
              </a:ext>
            </a:extLst>
          </p:cNvPr>
          <p:cNvSpPr>
            <a:spLocks noGrp="1"/>
          </p:cNvSpPr>
          <p:nvPr>
            <p:ph sz="half" idx="1"/>
          </p:nvPr>
        </p:nvSpPr>
        <p:spPr>
          <a:xfrm>
            <a:off x="390698" y="2084832"/>
            <a:ext cx="5589414" cy="4737902"/>
          </a:xfrm>
        </p:spPr>
        <p:txBody>
          <a:bodyPr>
            <a:normAutofit fontScale="70000" lnSpcReduction="20000"/>
          </a:bodyPr>
          <a:lstStyle/>
          <a:p>
            <a:r>
              <a:rPr lang="en-US" sz="3900" u="sng" dirty="0">
                <a:solidFill>
                  <a:schemeClr val="accent2">
                    <a:lumMod val="75000"/>
                  </a:schemeClr>
                </a:solidFill>
              </a:rPr>
              <a:t>Mobile Teams </a:t>
            </a:r>
            <a:r>
              <a:rPr lang="en-US" sz="3900" dirty="0"/>
              <a:t>will respond on day of referral. </a:t>
            </a:r>
            <a:r>
              <a:rPr lang="en-US" sz="2200" dirty="0"/>
              <a:t>(15-20 min goal, but varies depending on type of call, location, traffic, etc.)</a:t>
            </a:r>
          </a:p>
          <a:p>
            <a:pPr marL="0" indent="0">
              <a:buNone/>
            </a:pPr>
            <a:endParaRPr lang="en-US" sz="3900" dirty="0"/>
          </a:p>
          <a:p>
            <a:pPr marL="0" indent="0">
              <a:buNone/>
            </a:pPr>
            <a:endParaRPr lang="en-US" dirty="0"/>
          </a:p>
        </p:txBody>
      </p:sp>
      <p:sp>
        <p:nvSpPr>
          <p:cNvPr id="4" name="Content Placeholder 3">
            <a:extLst>
              <a:ext uri="{FF2B5EF4-FFF2-40B4-BE49-F238E27FC236}">
                <a16:creationId xmlns:a16="http://schemas.microsoft.com/office/drawing/2014/main" id="{DD8EF0F4-AFB2-4D68-8F4F-5D88AEE2CFCE}"/>
              </a:ext>
            </a:extLst>
          </p:cNvPr>
          <p:cNvSpPr>
            <a:spLocks noGrp="1"/>
          </p:cNvSpPr>
          <p:nvPr>
            <p:ph sz="half" idx="2"/>
          </p:nvPr>
        </p:nvSpPr>
        <p:spPr>
          <a:xfrm>
            <a:off x="6208712" y="1778924"/>
            <a:ext cx="5784505" cy="4820659"/>
          </a:xfrm>
        </p:spPr>
        <p:txBody>
          <a:bodyPr>
            <a:normAutofit fontScale="70000" lnSpcReduction="20000"/>
          </a:bodyPr>
          <a:lstStyle/>
          <a:p>
            <a:r>
              <a:rPr lang="en-US" sz="3900" u="sng" dirty="0">
                <a:solidFill>
                  <a:schemeClr val="accent2">
                    <a:lumMod val="75000"/>
                  </a:schemeClr>
                </a:solidFill>
              </a:rPr>
              <a:t>Crisis Connect/Post Crisis Follow-Up Team </a:t>
            </a:r>
            <a:r>
              <a:rPr lang="en-US" sz="3900" dirty="0"/>
              <a:t>will attempt contact 24-48hrs after a crisis event. </a:t>
            </a:r>
          </a:p>
          <a:p>
            <a:pPr lvl="1"/>
            <a:r>
              <a:rPr lang="en-US" sz="3100" dirty="0"/>
              <a:t>At least 3 attempts</a:t>
            </a:r>
          </a:p>
          <a:p>
            <a:pPr lvl="1"/>
            <a:r>
              <a:rPr lang="en-US" sz="3100" dirty="0"/>
              <a:t> Will refer to other crisis services for field follow-up as needed. </a:t>
            </a:r>
            <a:endParaRPr lang="en-US" sz="3100" dirty="0" smtClean="0"/>
          </a:p>
          <a:p>
            <a:pPr lvl="1"/>
            <a:r>
              <a:rPr lang="en-US" sz="3100" dirty="0" smtClean="0"/>
              <a:t>In-reach at PES/JGP</a:t>
            </a:r>
            <a:endParaRPr lang="en-US" sz="3100" dirty="0"/>
          </a:p>
          <a:p>
            <a:pPr marL="128016" lvl="1" indent="0">
              <a:buNone/>
            </a:pPr>
            <a:endParaRPr lang="en-US" sz="3100" dirty="0"/>
          </a:p>
          <a:p>
            <a:r>
              <a:rPr lang="en-US" sz="3900" u="sng" dirty="0">
                <a:solidFill>
                  <a:schemeClr val="accent2">
                    <a:lumMod val="75000"/>
                  </a:schemeClr>
                </a:solidFill>
              </a:rPr>
              <a:t>Outreach Teams </a:t>
            </a:r>
            <a:r>
              <a:rPr lang="en-US" sz="3900" dirty="0"/>
              <a:t>will attempt engagement same day or as soon as possible. </a:t>
            </a:r>
          </a:p>
          <a:p>
            <a:pPr lvl="1"/>
            <a:r>
              <a:rPr lang="en-US" sz="3100" dirty="0"/>
              <a:t>Outreach will continue as long as appropriate and/or until individual is connected to services.</a:t>
            </a:r>
          </a:p>
          <a:p>
            <a:pPr marL="0" indent="0">
              <a:buNone/>
            </a:pPr>
            <a:r>
              <a:rPr lang="en-US" sz="3900" dirty="0"/>
              <a:t> </a:t>
            </a:r>
          </a:p>
          <a:p>
            <a:endParaRPr lang="en-US" dirty="0"/>
          </a:p>
        </p:txBody>
      </p:sp>
      <p:sp>
        <p:nvSpPr>
          <p:cNvPr id="8" name="Slide Number Placeholder 7">
            <a:extLst>
              <a:ext uri="{FF2B5EF4-FFF2-40B4-BE49-F238E27FC236}">
                <a16:creationId xmlns:a16="http://schemas.microsoft.com/office/drawing/2014/main" id="{7BF1009E-8AFC-479E-8ADF-EFAD7955D952}"/>
              </a:ext>
            </a:extLst>
          </p:cNvPr>
          <p:cNvSpPr>
            <a:spLocks noGrp="1"/>
          </p:cNvSpPr>
          <p:nvPr>
            <p:ph type="sldNum" sz="quarter" idx="12"/>
          </p:nvPr>
        </p:nvSpPr>
        <p:spPr/>
        <p:txBody>
          <a:bodyPr>
            <a:normAutofit/>
          </a:bodyPr>
          <a:lstStyle/>
          <a:p>
            <a:fld id="{D57F1E4F-1CFF-5643-939E-217C01CDF565}" type="slidenum">
              <a:rPr lang="en-US" smtClean="0"/>
              <a:pPr/>
              <a:t>19</a:t>
            </a:fld>
            <a:endParaRPr lang="en-US" dirty="0"/>
          </a:p>
        </p:txBody>
      </p:sp>
      <p:pic>
        <p:nvPicPr>
          <p:cNvPr id="5" name="Picture 4" descr="Quotation Error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552" y="3424843"/>
            <a:ext cx="5852160" cy="3045861"/>
          </a:xfrm>
          <a:prstGeom prst="rect">
            <a:avLst/>
          </a:prstGeom>
        </p:spPr>
      </p:pic>
    </p:spTree>
    <p:extLst>
      <p:ext uri="{BB962C8B-B14F-4D97-AF65-F5344CB8AC3E}">
        <p14:creationId xmlns:p14="http://schemas.microsoft.com/office/powerpoint/2010/main" val="76946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Journey</a:t>
            </a:r>
          </a:p>
        </p:txBody>
      </p:sp>
      <p:sp>
        <p:nvSpPr>
          <p:cNvPr id="3" name="Content Placeholder 2"/>
          <p:cNvSpPr>
            <a:spLocks noGrp="1"/>
          </p:cNvSpPr>
          <p:nvPr>
            <p:ph idx="1"/>
          </p:nvPr>
        </p:nvSpPr>
        <p:spPr/>
        <p:txBody>
          <a:bodyPr/>
          <a:lstStyle/>
          <a:p>
            <a:r>
              <a:rPr lang="en-US" sz="3600" dirty="0"/>
              <a:t>1. De-escalation techniques</a:t>
            </a:r>
          </a:p>
          <a:p>
            <a:r>
              <a:rPr lang="en-US" sz="3600" dirty="0"/>
              <a:t>2. Crisis Services overview</a:t>
            </a:r>
          </a:p>
          <a:p>
            <a:r>
              <a:rPr lang="en-US" sz="3600" dirty="0"/>
              <a:t>3. Referring individuals to </a:t>
            </a:r>
            <a:r>
              <a:rPr lang="en-US" sz="3600" dirty="0" smtClean="0"/>
              <a:t>ACBH mental </a:t>
            </a:r>
            <a:r>
              <a:rPr lang="en-US" sz="3600" dirty="0"/>
              <a:t>health and   	substance use services.</a:t>
            </a:r>
          </a:p>
          <a:p>
            <a:r>
              <a:rPr lang="en-US" sz="3600" dirty="0"/>
              <a:t>4. Questions</a:t>
            </a:r>
          </a:p>
        </p:txBody>
      </p:sp>
      <p:sp>
        <p:nvSpPr>
          <p:cNvPr id="4" name="Slide Number Placeholder 3"/>
          <p:cNvSpPr>
            <a:spLocks noGrp="1"/>
          </p:cNvSpPr>
          <p:nvPr>
            <p:ph type="sldNum" sz="quarter" idx="12"/>
          </p:nvPr>
        </p:nvSpPr>
        <p:spPr/>
        <p:txBody>
          <a:bodyPr/>
          <a:lstStyle/>
          <a:p>
            <a:fld id="{818787CF-B828-44DF-80DB-E8BD64B2809B}" type="slidenum">
              <a:rPr lang="en-US" smtClean="0"/>
              <a:t>2</a:t>
            </a:fld>
            <a:endParaRPr lang="en-US" dirty="0"/>
          </a:p>
        </p:txBody>
      </p:sp>
    </p:spTree>
    <p:extLst>
      <p:ext uri="{BB962C8B-B14F-4D97-AF65-F5344CB8AC3E}">
        <p14:creationId xmlns:p14="http://schemas.microsoft.com/office/powerpoint/2010/main" val="386331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14F0-E78D-4125-A32E-E33EEC947C73}"/>
              </a:ext>
            </a:extLst>
          </p:cNvPr>
          <p:cNvSpPr>
            <a:spLocks noGrp="1"/>
          </p:cNvSpPr>
          <p:nvPr>
            <p:ph type="title"/>
          </p:nvPr>
        </p:nvSpPr>
        <p:spPr>
          <a:xfrm>
            <a:off x="457200" y="622853"/>
            <a:ext cx="11353800" cy="1948070"/>
          </a:xfrm>
        </p:spPr>
        <p:txBody>
          <a:bodyPr/>
          <a:lstStyle/>
          <a:p>
            <a:r>
              <a:rPr lang="en-US" dirty="0"/>
              <a:t>There are situations that  require law enforcement and/or paramedics.</a:t>
            </a:r>
          </a:p>
        </p:txBody>
      </p:sp>
      <p:sp>
        <p:nvSpPr>
          <p:cNvPr id="3" name="Text Placeholder 2">
            <a:extLst>
              <a:ext uri="{FF2B5EF4-FFF2-40B4-BE49-F238E27FC236}">
                <a16:creationId xmlns:a16="http://schemas.microsoft.com/office/drawing/2014/main" id="{832F606B-610E-4A87-A46E-A9052B11EA65}"/>
              </a:ext>
            </a:extLst>
          </p:cNvPr>
          <p:cNvSpPr>
            <a:spLocks noGrp="1"/>
          </p:cNvSpPr>
          <p:nvPr>
            <p:ph type="body" sz="half" idx="2"/>
          </p:nvPr>
        </p:nvSpPr>
        <p:spPr>
          <a:xfrm>
            <a:off x="159026" y="2194561"/>
            <a:ext cx="12032974" cy="457067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2500" lnSpcReduction="20000"/>
          </a:bodyPr>
          <a:lstStyle/>
          <a:p>
            <a:pPr algn="ctr"/>
            <a:endParaRPr lang="en-US" sz="2000" dirty="0"/>
          </a:p>
          <a:p>
            <a:pPr algn="ctr"/>
            <a:r>
              <a:rPr lang="en-US" sz="4000" dirty="0"/>
              <a:t>Call 911 for mental health </a:t>
            </a:r>
            <a:r>
              <a:rPr lang="en-US" sz="4000" b="1" dirty="0"/>
              <a:t>emergencies involving imminent danger to self or others.</a:t>
            </a:r>
          </a:p>
          <a:p>
            <a:pPr algn="ctr"/>
            <a:r>
              <a:rPr lang="en-US" sz="4000" b="1" dirty="0"/>
              <a:t>  </a:t>
            </a:r>
          </a:p>
          <a:p>
            <a:pPr algn="ctr"/>
            <a:r>
              <a:rPr lang="en-US" sz="6200" dirty="0"/>
              <a:t> </a:t>
            </a:r>
            <a:r>
              <a:rPr lang="en-US" sz="6200" b="1" u="sng" dirty="0">
                <a:solidFill>
                  <a:schemeClr val="accent2">
                    <a:lumMod val="75000"/>
                  </a:schemeClr>
                </a:solidFill>
              </a:rPr>
              <a:t>Request a “</a:t>
            </a:r>
            <a:r>
              <a:rPr lang="en-US" sz="8600" b="1" u="sng" dirty="0">
                <a:solidFill>
                  <a:schemeClr val="accent2">
                    <a:lumMod val="75000"/>
                  </a:schemeClr>
                </a:solidFill>
              </a:rPr>
              <a:t>CIT </a:t>
            </a:r>
            <a:r>
              <a:rPr lang="en-US" sz="6200" b="1" u="sng" dirty="0">
                <a:solidFill>
                  <a:schemeClr val="accent2">
                    <a:lumMod val="75000"/>
                  </a:schemeClr>
                </a:solidFill>
              </a:rPr>
              <a:t>officer” </a:t>
            </a:r>
          </a:p>
          <a:p>
            <a:pPr algn="ctr"/>
            <a:r>
              <a:rPr lang="en-US" sz="4000" dirty="0">
                <a:solidFill>
                  <a:schemeClr val="accent2">
                    <a:lumMod val="75000"/>
                  </a:schemeClr>
                </a:solidFill>
              </a:rPr>
              <a:t>(an officer who has had </a:t>
            </a:r>
            <a:r>
              <a:rPr lang="en-US" sz="4000" b="1" dirty="0">
                <a:solidFill>
                  <a:schemeClr val="accent2">
                    <a:lumMod val="75000"/>
                  </a:schemeClr>
                </a:solidFill>
              </a:rPr>
              <a:t>C</a:t>
            </a:r>
            <a:r>
              <a:rPr lang="en-US" sz="4000" dirty="0">
                <a:solidFill>
                  <a:schemeClr val="accent2">
                    <a:lumMod val="75000"/>
                  </a:schemeClr>
                </a:solidFill>
              </a:rPr>
              <a:t>risis </a:t>
            </a:r>
            <a:r>
              <a:rPr lang="en-US" sz="4000" b="1" dirty="0">
                <a:solidFill>
                  <a:schemeClr val="accent2">
                    <a:lumMod val="75000"/>
                  </a:schemeClr>
                </a:solidFill>
              </a:rPr>
              <a:t>I</a:t>
            </a:r>
            <a:r>
              <a:rPr lang="en-US" sz="4000" dirty="0">
                <a:solidFill>
                  <a:schemeClr val="accent2">
                    <a:lumMod val="75000"/>
                  </a:schemeClr>
                </a:solidFill>
              </a:rPr>
              <a:t>ntervention </a:t>
            </a:r>
            <a:r>
              <a:rPr lang="en-US" sz="4000" b="1" dirty="0">
                <a:solidFill>
                  <a:schemeClr val="accent2">
                    <a:lumMod val="75000"/>
                  </a:schemeClr>
                </a:solidFill>
              </a:rPr>
              <a:t>T</a:t>
            </a:r>
            <a:r>
              <a:rPr lang="en-US" sz="4000" dirty="0">
                <a:solidFill>
                  <a:schemeClr val="accent2">
                    <a:lumMod val="75000"/>
                  </a:schemeClr>
                </a:solidFill>
              </a:rPr>
              <a:t>raining)</a:t>
            </a:r>
          </a:p>
          <a:p>
            <a:pPr algn="ctr"/>
            <a:endParaRPr lang="en-US" sz="4000" dirty="0">
              <a:solidFill>
                <a:schemeClr val="accent5">
                  <a:lumMod val="50000"/>
                </a:schemeClr>
              </a:solidFill>
            </a:endParaRPr>
          </a:p>
          <a:p>
            <a:r>
              <a:rPr lang="en-US" sz="4000" b="1" dirty="0">
                <a:solidFill>
                  <a:schemeClr val="tx1"/>
                </a:solidFill>
              </a:rPr>
              <a:t>Provide as many relevant details as possible: </a:t>
            </a:r>
          </a:p>
          <a:p>
            <a:pPr marL="742950" lvl="1" indent="-285750">
              <a:buFont typeface="Arial" panose="020B0604020202020204" pitchFamily="34" charset="0"/>
              <a:buChar char="•"/>
            </a:pPr>
            <a:r>
              <a:rPr lang="en-US" sz="3400" dirty="0"/>
              <a:t>What’s happening now? </a:t>
            </a:r>
          </a:p>
          <a:p>
            <a:pPr marL="742950" lvl="1" indent="-285750">
              <a:buFont typeface="Arial" panose="020B0604020202020204" pitchFamily="34" charset="0"/>
              <a:buChar char="•"/>
            </a:pPr>
            <a:r>
              <a:rPr lang="en-US" sz="3400" dirty="0"/>
              <a:t>Any history </a:t>
            </a:r>
            <a:r>
              <a:rPr lang="en-US" sz="3400" dirty="0" smtClean="0"/>
              <a:t>you </a:t>
            </a:r>
            <a:r>
              <a:rPr lang="en-US" sz="3400" dirty="0"/>
              <a:t>are aware of?</a:t>
            </a:r>
          </a:p>
          <a:p>
            <a:pPr marL="742950" lvl="1" indent="-285750">
              <a:buFont typeface="Arial" panose="020B0604020202020204" pitchFamily="34" charset="0"/>
              <a:buChar char="•"/>
            </a:pPr>
            <a:r>
              <a:rPr lang="en-US" sz="3400" dirty="0"/>
              <a:t>What are you hoping police can do? </a:t>
            </a:r>
            <a:r>
              <a:rPr lang="en-US" sz="1900" dirty="0"/>
              <a:t>(“remove person from building”, “evaluate for 5150”, “come quickly </a:t>
            </a:r>
            <a:r>
              <a:rPr lang="en-US" sz="1900" dirty="0" smtClean="0"/>
              <a:t>someone is  </a:t>
            </a:r>
            <a:r>
              <a:rPr lang="en-US" sz="1900" dirty="0"/>
              <a:t>in danger”, etc.)</a:t>
            </a:r>
          </a:p>
          <a:p>
            <a:pPr marL="742950" lvl="1" indent="-285750">
              <a:buFont typeface="Arial" panose="020B0604020202020204" pitchFamily="34" charset="0"/>
              <a:buChar char="•"/>
            </a:pPr>
            <a:endParaRPr lang="en-US" sz="3000" dirty="0">
              <a:solidFill>
                <a:srgbClr val="002060"/>
              </a:solidFill>
            </a:endParaRPr>
          </a:p>
          <a:p>
            <a:pPr marL="742950" lvl="1" indent="-285750">
              <a:buFont typeface="Arial" panose="020B0604020202020204" pitchFamily="34" charset="0"/>
              <a:buChar char="•"/>
            </a:pPr>
            <a:endParaRPr lang="en-US" sz="3400" dirty="0"/>
          </a:p>
          <a:p>
            <a:pPr lvl="1"/>
            <a:endParaRPr lang="en-US" sz="3400" dirty="0"/>
          </a:p>
        </p:txBody>
      </p:sp>
      <p:sp>
        <p:nvSpPr>
          <p:cNvPr id="4" name="Slide Number Placeholder 3">
            <a:extLst>
              <a:ext uri="{FF2B5EF4-FFF2-40B4-BE49-F238E27FC236}">
                <a16:creationId xmlns:a16="http://schemas.microsoft.com/office/drawing/2014/main" id="{54AFCF1E-F9DE-45AF-9701-87BBF483298F}"/>
              </a:ext>
            </a:extLst>
          </p:cNvPr>
          <p:cNvSpPr>
            <a:spLocks noGrp="1"/>
          </p:cNvSpPr>
          <p:nvPr>
            <p:ph type="sldNum" sz="quarter" idx="12"/>
          </p:nvPr>
        </p:nvSpPr>
        <p:spPr/>
        <p:txBody>
          <a:bodyPr>
            <a:normAutofit/>
          </a:bodyPr>
          <a:lstStyle/>
          <a:p>
            <a:fld id="{D57F1E4F-1CFF-5643-939E-217C01CDF565}" type="slidenum">
              <a:rPr lang="en-US" smtClean="0"/>
              <a:pPr/>
              <a:t>20</a:t>
            </a:fld>
            <a:endParaRPr lang="en-US" dirty="0"/>
          </a:p>
        </p:txBody>
      </p:sp>
      <p:pic>
        <p:nvPicPr>
          <p:cNvPr id="6" name="Picture 5" descr="Welcome to Katfrog's Corner: Civil Rights Alert: New Police Device Can Extract Your Cell Phone D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073" y="4272741"/>
            <a:ext cx="3948545" cy="1544687"/>
          </a:xfrm>
          <a:prstGeom prst="rect">
            <a:avLst/>
          </a:prstGeom>
        </p:spPr>
      </p:pic>
    </p:spTree>
    <p:extLst>
      <p:ext uri="{BB962C8B-B14F-4D97-AF65-F5344CB8AC3E}">
        <p14:creationId xmlns:p14="http://schemas.microsoft.com/office/powerpoint/2010/main" val="144017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FC-3967-404F-8579-1FEC894E0BCF}"/>
              </a:ext>
            </a:extLst>
          </p:cNvPr>
          <p:cNvSpPr>
            <a:spLocks noGrp="1"/>
          </p:cNvSpPr>
          <p:nvPr>
            <p:ph type="title"/>
          </p:nvPr>
        </p:nvSpPr>
        <p:spPr/>
        <p:txBody>
          <a:bodyPr>
            <a:normAutofit/>
          </a:bodyPr>
          <a:lstStyle/>
          <a:p>
            <a:r>
              <a:rPr lang="en-US" dirty="0"/>
              <a:t>Same Day Urgent Medication Clinics </a:t>
            </a:r>
            <a:br>
              <a:rPr lang="en-US" dirty="0"/>
            </a:br>
            <a:r>
              <a:rPr lang="en-US" sz="2800" dirty="0"/>
              <a:t>(for adults, call ahead)</a:t>
            </a:r>
            <a:endParaRPr lang="en-US" dirty="0"/>
          </a:p>
        </p:txBody>
      </p:sp>
      <p:sp>
        <p:nvSpPr>
          <p:cNvPr id="3" name="Text Placeholder 2">
            <a:extLst>
              <a:ext uri="{FF2B5EF4-FFF2-40B4-BE49-F238E27FC236}">
                <a16:creationId xmlns:a16="http://schemas.microsoft.com/office/drawing/2014/main" id="{A2C0F464-1971-4CF7-9E87-38F8B9835435}"/>
              </a:ext>
            </a:extLst>
          </p:cNvPr>
          <p:cNvSpPr>
            <a:spLocks noGrp="1"/>
          </p:cNvSpPr>
          <p:nvPr>
            <p:ph type="body" idx="1"/>
          </p:nvPr>
        </p:nvSpPr>
        <p:spPr>
          <a:xfrm>
            <a:off x="951774" y="2258941"/>
            <a:ext cx="3357768" cy="1350964"/>
          </a:xfrm>
        </p:spPr>
        <p:txBody>
          <a:bodyPr/>
          <a:lstStyle/>
          <a:p>
            <a:endParaRPr lang="en-US" b="1" u="sng" dirty="0"/>
          </a:p>
          <a:p>
            <a:pPr algn="ctr"/>
            <a:r>
              <a:rPr lang="en-US" b="1" u="sng" dirty="0">
                <a:solidFill>
                  <a:schemeClr val="accent2">
                    <a:lumMod val="75000"/>
                  </a:schemeClr>
                </a:solidFill>
              </a:rPr>
              <a:t>Oakland Community Support </a:t>
            </a:r>
          </a:p>
          <a:p>
            <a:endParaRPr lang="en-US" dirty="0"/>
          </a:p>
        </p:txBody>
      </p:sp>
      <p:sp>
        <p:nvSpPr>
          <p:cNvPr id="4" name="Text Placeholder 3">
            <a:extLst>
              <a:ext uri="{FF2B5EF4-FFF2-40B4-BE49-F238E27FC236}">
                <a16:creationId xmlns:a16="http://schemas.microsoft.com/office/drawing/2014/main" id="{A552D440-DCE4-4F0D-ABCF-A79A5BBCE15A}"/>
              </a:ext>
            </a:extLst>
          </p:cNvPr>
          <p:cNvSpPr>
            <a:spLocks noGrp="1"/>
          </p:cNvSpPr>
          <p:nvPr>
            <p:ph type="body" sz="half" idx="15"/>
          </p:nvPr>
        </p:nvSpPr>
        <p:spPr>
          <a:xfrm>
            <a:off x="622852" y="3429000"/>
            <a:ext cx="3673981" cy="2847293"/>
          </a:xfrm>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2"/>
            <a:r>
              <a:rPr lang="en-US" sz="2000" dirty="0"/>
              <a:t>7200 Bancroft Ave, Oakland</a:t>
            </a:r>
          </a:p>
          <a:p>
            <a:pPr lvl="2"/>
            <a:endParaRPr lang="en-US" sz="2000" dirty="0"/>
          </a:p>
          <a:p>
            <a:pPr lvl="2"/>
            <a:r>
              <a:rPr lang="en-US" sz="2000" dirty="0"/>
              <a:t>(510)777-3800</a:t>
            </a:r>
          </a:p>
          <a:p>
            <a:pPr lvl="2"/>
            <a:endParaRPr lang="en-US" sz="2000" dirty="0"/>
          </a:p>
          <a:p>
            <a:pPr lvl="2"/>
            <a:r>
              <a:rPr lang="en-US" sz="1400" dirty="0"/>
              <a:t>*Mon-Fri 8:30am-3:00pm</a:t>
            </a:r>
          </a:p>
          <a:p>
            <a:endParaRPr lang="en-US" dirty="0"/>
          </a:p>
        </p:txBody>
      </p:sp>
      <p:sp>
        <p:nvSpPr>
          <p:cNvPr id="5" name="Text Placeholder 4">
            <a:extLst>
              <a:ext uri="{FF2B5EF4-FFF2-40B4-BE49-F238E27FC236}">
                <a16:creationId xmlns:a16="http://schemas.microsoft.com/office/drawing/2014/main" id="{5F385C53-BC22-48AA-9993-33F2F94F94B0}"/>
              </a:ext>
            </a:extLst>
          </p:cNvPr>
          <p:cNvSpPr>
            <a:spLocks noGrp="1"/>
          </p:cNvSpPr>
          <p:nvPr>
            <p:ph type="body" sz="quarter" idx="3"/>
          </p:nvPr>
        </p:nvSpPr>
        <p:spPr>
          <a:xfrm>
            <a:off x="4538141" y="2617029"/>
            <a:ext cx="3147009" cy="950084"/>
          </a:xfrm>
        </p:spPr>
        <p:txBody>
          <a:bodyPr/>
          <a:lstStyle/>
          <a:p>
            <a:pPr algn="ctr"/>
            <a:r>
              <a:rPr lang="en-US" b="1" u="sng" dirty="0">
                <a:solidFill>
                  <a:schemeClr val="accent2">
                    <a:lumMod val="75000"/>
                  </a:schemeClr>
                </a:solidFill>
              </a:rPr>
              <a:t>Tri-City Community Support Center </a:t>
            </a:r>
          </a:p>
          <a:p>
            <a:endParaRPr lang="en-US" dirty="0"/>
          </a:p>
        </p:txBody>
      </p:sp>
      <p:sp>
        <p:nvSpPr>
          <p:cNvPr id="6" name="Text Placeholder 5">
            <a:extLst>
              <a:ext uri="{FF2B5EF4-FFF2-40B4-BE49-F238E27FC236}">
                <a16:creationId xmlns:a16="http://schemas.microsoft.com/office/drawing/2014/main" id="{096058A1-C330-488C-9114-8218F299A763}"/>
              </a:ext>
            </a:extLst>
          </p:cNvPr>
          <p:cNvSpPr>
            <a:spLocks noGrp="1"/>
          </p:cNvSpPr>
          <p:nvPr>
            <p:ph type="body" sz="half" idx="16"/>
          </p:nvPr>
        </p:nvSpPr>
        <p:spPr>
          <a:xfrm>
            <a:off x="4499817" y="3454745"/>
            <a:ext cx="3147009" cy="2847293"/>
          </a:xfrm>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1"/>
            <a:r>
              <a:rPr lang="en-US" sz="2000" dirty="0"/>
              <a:t>39155 Liberty St, </a:t>
            </a:r>
          </a:p>
          <a:p>
            <a:pPr lvl="1"/>
            <a:r>
              <a:rPr lang="en-US" sz="2000" dirty="0"/>
              <a:t>#G710, Fremont </a:t>
            </a:r>
          </a:p>
          <a:p>
            <a:pPr lvl="1"/>
            <a:endParaRPr lang="en-US" sz="2000" dirty="0"/>
          </a:p>
          <a:p>
            <a:pPr lvl="1"/>
            <a:r>
              <a:rPr lang="en-US" sz="2000" dirty="0"/>
              <a:t>(510)795-2434</a:t>
            </a:r>
          </a:p>
          <a:p>
            <a:pPr lvl="1"/>
            <a:endParaRPr lang="en-US" sz="2000" dirty="0"/>
          </a:p>
          <a:p>
            <a:pPr lvl="1"/>
            <a:r>
              <a:rPr lang="en-US" sz="1400" dirty="0"/>
              <a:t>*Wed &amp; Fri 1:00pm-5:00pm		</a:t>
            </a:r>
            <a:endParaRPr lang="en-US" dirty="0"/>
          </a:p>
        </p:txBody>
      </p:sp>
      <p:sp>
        <p:nvSpPr>
          <p:cNvPr id="7" name="Text Placeholder 6">
            <a:extLst>
              <a:ext uri="{FF2B5EF4-FFF2-40B4-BE49-F238E27FC236}">
                <a16:creationId xmlns:a16="http://schemas.microsoft.com/office/drawing/2014/main" id="{C2D2036B-4651-4B79-B755-8DA836F72D60}"/>
              </a:ext>
            </a:extLst>
          </p:cNvPr>
          <p:cNvSpPr>
            <a:spLocks noGrp="1"/>
          </p:cNvSpPr>
          <p:nvPr>
            <p:ph type="body" sz="quarter" idx="13"/>
          </p:nvPr>
        </p:nvSpPr>
        <p:spPr>
          <a:xfrm>
            <a:off x="7913749" y="2216149"/>
            <a:ext cx="3145730" cy="1350964"/>
          </a:xfrm>
        </p:spPr>
        <p:txBody>
          <a:bodyPr/>
          <a:lstStyle/>
          <a:p>
            <a:pPr algn="ctr"/>
            <a:r>
              <a:rPr lang="en-US" b="1" u="sng" dirty="0">
                <a:solidFill>
                  <a:schemeClr val="accent2">
                    <a:lumMod val="75000"/>
                  </a:schemeClr>
                </a:solidFill>
              </a:rPr>
              <a:t>Valley Mental Health Services </a:t>
            </a:r>
          </a:p>
          <a:p>
            <a:endParaRPr lang="en-US" dirty="0"/>
          </a:p>
        </p:txBody>
      </p:sp>
      <p:sp>
        <p:nvSpPr>
          <p:cNvPr id="8" name="Text Placeholder 7">
            <a:extLst>
              <a:ext uri="{FF2B5EF4-FFF2-40B4-BE49-F238E27FC236}">
                <a16:creationId xmlns:a16="http://schemas.microsoft.com/office/drawing/2014/main" id="{0899296B-BA47-401D-9370-B2D25D671824}"/>
              </a:ext>
            </a:extLst>
          </p:cNvPr>
          <p:cNvSpPr>
            <a:spLocks noGrp="1"/>
          </p:cNvSpPr>
          <p:nvPr>
            <p:ph type="body" sz="half" idx="17"/>
          </p:nvPr>
        </p:nvSpPr>
        <p:spPr>
          <a:xfrm>
            <a:off x="7875425" y="3428999"/>
            <a:ext cx="3145536" cy="2847293"/>
          </a:xfrm>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1"/>
            <a:r>
              <a:rPr lang="en-US" sz="2000" dirty="0"/>
              <a:t>3730 Hopyard, Pleasanton </a:t>
            </a:r>
          </a:p>
          <a:p>
            <a:pPr lvl="1"/>
            <a:endParaRPr lang="en-US" sz="2000" dirty="0"/>
          </a:p>
          <a:p>
            <a:pPr lvl="1"/>
            <a:r>
              <a:rPr lang="en-US" sz="2000" dirty="0"/>
              <a:t>(925)551-6851</a:t>
            </a:r>
          </a:p>
          <a:p>
            <a:pPr lvl="1"/>
            <a:endParaRPr lang="en-US" sz="2000" dirty="0"/>
          </a:p>
          <a:p>
            <a:pPr lvl="1"/>
            <a:r>
              <a:rPr lang="en-US" sz="1400" dirty="0"/>
              <a:t>*Mon-Fri 8:30-5pm</a:t>
            </a:r>
          </a:p>
          <a:p>
            <a:pPr lvl="1"/>
            <a:endParaRPr lang="en-US" sz="1400" dirty="0"/>
          </a:p>
          <a:p>
            <a:endParaRPr lang="en-US" dirty="0"/>
          </a:p>
        </p:txBody>
      </p:sp>
      <p:sp>
        <p:nvSpPr>
          <p:cNvPr id="9" name="Slide Number Placeholder 8">
            <a:extLst>
              <a:ext uri="{FF2B5EF4-FFF2-40B4-BE49-F238E27FC236}">
                <a16:creationId xmlns:a16="http://schemas.microsoft.com/office/drawing/2014/main" id="{9707E454-60C7-4238-BE18-4DA81052A15B}"/>
              </a:ext>
            </a:extLst>
          </p:cNvPr>
          <p:cNvSpPr>
            <a:spLocks noGrp="1"/>
          </p:cNvSpPr>
          <p:nvPr>
            <p:ph type="sldNum" sz="quarter" idx="12"/>
          </p:nvPr>
        </p:nvSpPr>
        <p:spPr/>
        <p:txBody>
          <a:bodyPr>
            <a:normAutofit/>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5713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340A-D013-4F56-B331-7B457CB61D04}"/>
              </a:ext>
            </a:extLst>
          </p:cNvPr>
          <p:cNvSpPr>
            <a:spLocks noGrp="1"/>
          </p:cNvSpPr>
          <p:nvPr>
            <p:ph type="title"/>
          </p:nvPr>
        </p:nvSpPr>
        <p:spPr>
          <a:xfrm>
            <a:off x="1154954" y="973668"/>
            <a:ext cx="8761413" cy="1040662"/>
          </a:xfrm>
        </p:spPr>
        <p:txBody>
          <a:bodyPr>
            <a:normAutofit/>
          </a:bodyPr>
          <a:lstStyle/>
          <a:p>
            <a:r>
              <a:rPr lang="en-US" dirty="0"/>
              <a:t>Crisis Assessment &amp; Care for Children</a:t>
            </a:r>
          </a:p>
        </p:txBody>
      </p:sp>
      <p:sp>
        <p:nvSpPr>
          <p:cNvPr id="3" name="Content Placeholder 2">
            <a:extLst>
              <a:ext uri="{FF2B5EF4-FFF2-40B4-BE49-F238E27FC236}">
                <a16:creationId xmlns:a16="http://schemas.microsoft.com/office/drawing/2014/main" id="{D56B2C85-6401-4D1E-AF2B-6D8E335C786F}"/>
              </a:ext>
            </a:extLst>
          </p:cNvPr>
          <p:cNvSpPr>
            <a:spLocks noGrp="1"/>
          </p:cNvSpPr>
          <p:nvPr>
            <p:ph sz="half" idx="1"/>
          </p:nvPr>
        </p:nvSpPr>
        <p:spPr>
          <a:gradFill>
            <a:gsLst>
              <a:gs pos="0">
                <a:schemeClr val="accent1">
                  <a:lumMod val="5000"/>
                  <a:lumOff val="95000"/>
                </a:schemeClr>
              </a:gs>
              <a:gs pos="2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2800" b="1" u="sng" dirty="0">
                <a:solidFill>
                  <a:schemeClr val="accent2">
                    <a:lumMod val="75000"/>
                  </a:schemeClr>
                </a:solidFill>
              </a:rPr>
              <a:t>Willow Rock</a:t>
            </a:r>
          </a:p>
          <a:p>
            <a:pPr algn="ctr"/>
            <a:endParaRPr lang="en-US" sz="2800" b="1" u="sng" dirty="0">
              <a:solidFill>
                <a:schemeClr val="accent2">
                  <a:lumMod val="75000"/>
                </a:schemeClr>
              </a:solidFill>
            </a:endParaRPr>
          </a:p>
          <a:p>
            <a:pPr algn="ctr"/>
            <a:endParaRPr lang="en-US" sz="2800" b="1" u="sng" dirty="0">
              <a:solidFill>
                <a:schemeClr val="accent2">
                  <a:lumMod val="75000"/>
                </a:schemeClr>
              </a:solidFill>
            </a:endParaRPr>
          </a:p>
          <a:p>
            <a:pPr lvl="1"/>
            <a:r>
              <a:rPr lang="en-US" sz="2400" dirty="0"/>
              <a:t>2050 Fairmont Drive, San Leandro</a:t>
            </a:r>
          </a:p>
          <a:p>
            <a:pPr lvl="1"/>
            <a:r>
              <a:rPr lang="en-US" sz="2400" dirty="0"/>
              <a:t>(510)483-3030 ext.3</a:t>
            </a:r>
          </a:p>
          <a:p>
            <a:pPr lvl="1"/>
            <a:r>
              <a:rPr lang="en-US" sz="2400" dirty="0"/>
              <a:t>Minors 12-17 y/o</a:t>
            </a:r>
          </a:p>
        </p:txBody>
      </p:sp>
      <p:sp>
        <p:nvSpPr>
          <p:cNvPr id="4" name="Content Placeholder 3">
            <a:extLst>
              <a:ext uri="{FF2B5EF4-FFF2-40B4-BE49-F238E27FC236}">
                <a16:creationId xmlns:a16="http://schemas.microsoft.com/office/drawing/2014/main" id="{1CFC56BB-6A79-41C3-A656-9EC84E08F2F5}"/>
              </a:ext>
            </a:extLst>
          </p:cNvPr>
          <p:cNvSpPr>
            <a:spLocks noGrp="1"/>
          </p:cNvSpPr>
          <p:nvPr>
            <p:ph sz="half" idx="2"/>
          </p:nvPr>
        </p:nvSpPr>
        <p:spPr>
          <a:gradFill>
            <a:gsLst>
              <a:gs pos="0">
                <a:schemeClr val="accent1">
                  <a:lumMod val="5000"/>
                  <a:lumOff val="95000"/>
                </a:schemeClr>
              </a:gs>
              <a:gs pos="2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sz="2800" b="1" u="sng" dirty="0">
                <a:solidFill>
                  <a:schemeClr val="accent2">
                    <a:lumMod val="75000"/>
                  </a:schemeClr>
                </a:solidFill>
              </a:rPr>
              <a:t>UCSF Benioff Children’s Hospital Oakland</a:t>
            </a:r>
          </a:p>
          <a:p>
            <a:pPr algn="ctr"/>
            <a:endParaRPr lang="en-US" sz="2800" b="1" u="sng" dirty="0">
              <a:solidFill>
                <a:schemeClr val="accent2">
                  <a:lumMod val="75000"/>
                </a:schemeClr>
              </a:solidFill>
            </a:endParaRPr>
          </a:p>
          <a:p>
            <a:pPr lvl="1"/>
            <a:r>
              <a:rPr lang="en-US" sz="2400" dirty="0"/>
              <a:t>747 52</a:t>
            </a:r>
            <a:r>
              <a:rPr lang="en-US" sz="2400" baseline="30000" dirty="0"/>
              <a:t>nd</a:t>
            </a:r>
            <a:r>
              <a:rPr lang="en-US" sz="2400" dirty="0"/>
              <a:t> Street Oakland</a:t>
            </a:r>
          </a:p>
          <a:p>
            <a:pPr lvl="1"/>
            <a:r>
              <a:rPr lang="en-US" sz="2400" dirty="0"/>
              <a:t>(510)428-3000</a:t>
            </a:r>
          </a:p>
          <a:p>
            <a:pPr lvl="1"/>
            <a:r>
              <a:rPr lang="en-US" sz="2400" dirty="0"/>
              <a:t>Minors 11y/o and younger</a:t>
            </a:r>
          </a:p>
        </p:txBody>
      </p:sp>
      <p:sp>
        <p:nvSpPr>
          <p:cNvPr id="5" name="Slide Number Placeholder 4">
            <a:extLst>
              <a:ext uri="{FF2B5EF4-FFF2-40B4-BE49-F238E27FC236}">
                <a16:creationId xmlns:a16="http://schemas.microsoft.com/office/drawing/2014/main" id="{6AA87233-A50E-4172-B204-EB25BE99A587}"/>
              </a:ext>
            </a:extLst>
          </p:cNvPr>
          <p:cNvSpPr>
            <a:spLocks noGrp="1"/>
          </p:cNvSpPr>
          <p:nvPr>
            <p:ph type="sldNum" sz="quarter" idx="12"/>
          </p:nvPr>
        </p:nvSpPr>
        <p:spPr/>
        <p:txBody>
          <a:bodyPr>
            <a:normAutofit/>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72702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Crisis Resources</a:t>
            </a:r>
          </a:p>
        </p:txBody>
      </p:sp>
      <p:sp>
        <p:nvSpPr>
          <p:cNvPr id="3" name="Content Placeholder 2"/>
          <p:cNvSpPr>
            <a:spLocks noGrp="1"/>
          </p:cNvSpPr>
          <p:nvPr>
            <p:ph idx="1"/>
          </p:nvPr>
        </p:nvSpPr>
        <p:spPr>
          <a:xfrm>
            <a:off x="1154954" y="1780163"/>
            <a:ext cx="9940676" cy="4784410"/>
          </a:xfrm>
          <a:gradFill>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2400" dirty="0"/>
              <a:t>Crisis Support Services  (24hr crisis line) : (800)309-2131</a:t>
            </a:r>
          </a:p>
          <a:p>
            <a:endParaRPr lang="en-US" sz="2400" dirty="0"/>
          </a:p>
          <a:p>
            <a:r>
              <a:rPr lang="en-US" sz="2400" dirty="0"/>
              <a:t>Crisis Support Services (text line) : text “safe” to 20121</a:t>
            </a:r>
          </a:p>
          <a:p>
            <a:pPr marL="0" indent="0">
              <a:buNone/>
            </a:pPr>
            <a:r>
              <a:rPr lang="en-US" sz="2400" dirty="0"/>
              <a:t>     *4pm-11pm 7days a week</a:t>
            </a:r>
          </a:p>
          <a:p>
            <a:pPr marL="0" indent="0">
              <a:buNone/>
            </a:pPr>
            <a:endParaRPr lang="en-US" sz="2400" dirty="0"/>
          </a:p>
          <a:p>
            <a:r>
              <a:rPr lang="en-US" sz="2400" dirty="0"/>
              <a:t>Nationwide Hotline : (800) 273-TALK (273-8255)</a:t>
            </a:r>
          </a:p>
          <a:p>
            <a:endParaRPr lang="en-US" sz="2400" dirty="0"/>
          </a:p>
          <a:p>
            <a:r>
              <a:rPr lang="en-US" sz="2400" dirty="0"/>
              <a:t>City of Berkeley Adult and Crisis Services (510)981-5290</a:t>
            </a:r>
          </a:p>
          <a:p>
            <a:pPr marL="457200" lvl="1" indent="0">
              <a:buNone/>
            </a:pPr>
            <a:r>
              <a:rPr lang="en-US" sz="2200" dirty="0"/>
              <a:t>*Berkeley only</a:t>
            </a:r>
          </a:p>
          <a:p>
            <a:pPr marL="457200" lvl="1" indent="0">
              <a:buNone/>
            </a:pPr>
            <a:r>
              <a:rPr lang="en-US" sz="2400" dirty="0"/>
              <a:t>*Berkeley Mobile Crisis : (510)981-5254</a:t>
            </a:r>
          </a:p>
        </p:txBody>
      </p:sp>
      <p:sp>
        <p:nvSpPr>
          <p:cNvPr id="4" name="Slide Number Placeholder 3">
            <a:extLst>
              <a:ext uri="{FF2B5EF4-FFF2-40B4-BE49-F238E27FC236}">
                <a16:creationId xmlns:a16="http://schemas.microsoft.com/office/drawing/2014/main" id="{E841562E-DD6E-4E35-89B7-1359A2F1B865}"/>
              </a:ext>
            </a:extLst>
          </p:cNvPr>
          <p:cNvSpPr>
            <a:spLocks noGrp="1"/>
          </p:cNvSpPr>
          <p:nvPr>
            <p:ph type="sldNum" sz="quarter" idx="12"/>
          </p:nvPr>
        </p:nvSpPr>
        <p:spPr/>
        <p:txBody>
          <a:bodyPr>
            <a:normAutofit/>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878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Resources : </a:t>
            </a:r>
            <a:r>
              <a:rPr lang="en-US" sz="3200" dirty="0"/>
              <a:t>Language Specialty </a:t>
            </a:r>
          </a:p>
        </p:txBody>
      </p:sp>
      <p:sp>
        <p:nvSpPr>
          <p:cNvPr id="3" name="Content Placeholder 2"/>
          <p:cNvSpPr>
            <a:spLocks noGrp="1"/>
          </p:cNvSpPr>
          <p:nvPr>
            <p:ph idx="1"/>
          </p:nvPr>
        </p:nvSpPr>
        <p:spPr>
          <a:xfrm>
            <a:off x="586854" y="1964987"/>
            <a:ext cx="10877265" cy="4695119"/>
          </a:xfrm>
          <a:gradFill>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nSpc>
                <a:spcPct val="150000"/>
              </a:lnSpc>
            </a:pPr>
            <a:endParaRPr lang="en-US" sz="2800" dirty="0" smtClean="0"/>
          </a:p>
          <a:p>
            <a:pPr>
              <a:lnSpc>
                <a:spcPct val="150000"/>
              </a:lnSpc>
            </a:pPr>
            <a:r>
              <a:rPr lang="en-US" sz="2800" dirty="0" smtClean="0"/>
              <a:t>Spanish </a:t>
            </a:r>
            <a:r>
              <a:rPr lang="en-US" sz="2800" dirty="0"/>
              <a:t>: La Clinica (510) 535-6200 (Oakland) </a:t>
            </a:r>
          </a:p>
          <a:p>
            <a:pPr>
              <a:lnSpc>
                <a:spcPct val="150000"/>
              </a:lnSpc>
            </a:pPr>
            <a:r>
              <a:rPr lang="en-US" sz="2800" dirty="0"/>
              <a:t>Spanish: La Familia(510)881-5921 (Hayward)</a:t>
            </a:r>
          </a:p>
          <a:p>
            <a:pPr>
              <a:lnSpc>
                <a:spcPct val="150000"/>
              </a:lnSpc>
            </a:pPr>
            <a:r>
              <a:rPr lang="en-US" sz="2800" dirty="0" smtClean="0"/>
              <a:t>Asian </a:t>
            </a:r>
            <a:r>
              <a:rPr lang="en-US" sz="2800" dirty="0"/>
              <a:t>Health Services (510) </a:t>
            </a:r>
            <a:r>
              <a:rPr lang="en-US" sz="2800" dirty="0" smtClean="0"/>
              <a:t>569-7200 </a:t>
            </a:r>
            <a:r>
              <a:rPr lang="en-US" sz="2000" dirty="0" smtClean="0"/>
              <a:t>(covers county threshold languages)</a:t>
            </a:r>
            <a:endParaRPr lang="en-US" sz="2000" dirty="0"/>
          </a:p>
          <a:p>
            <a:pPr>
              <a:lnSpc>
                <a:spcPct val="150000"/>
              </a:lnSpc>
            </a:pPr>
            <a:r>
              <a:rPr lang="en-US" sz="2800" dirty="0"/>
              <a:t>Deaf </a:t>
            </a:r>
            <a:r>
              <a:rPr lang="en-US" sz="2800" dirty="0" smtClean="0"/>
              <a:t>Community Services : </a:t>
            </a:r>
            <a:r>
              <a:rPr lang="en-US" sz="2800" dirty="0"/>
              <a:t>(510) </a:t>
            </a:r>
            <a:r>
              <a:rPr lang="en-US" sz="2800" dirty="0" smtClean="0"/>
              <a:t>957-5465</a:t>
            </a:r>
            <a:endParaRPr lang="en-US" sz="2800" dirty="0"/>
          </a:p>
        </p:txBody>
      </p:sp>
      <p:sp>
        <p:nvSpPr>
          <p:cNvPr id="4" name="Slide Number Placeholder 3">
            <a:extLst>
              <a:ext uri="{FF2B5EF4-FFF2-40B4-BE49-F238E27FC236}">
                <a16:creationId xmlns:a16="http://schemas.microsoft.com/office/drawing/2014/main" id="{8ABE26C0-553D-4ADF-905D-3C9C74EE56FE}"/>
              </a:ext>
            </a:extLst>
          </p:cNvPr>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1742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Assessment for ACBH System Wide Services</a:t>
            </a:r>
          </a:p>
        </p:txBody>
      </p:sp>
      <p:sp>
        <p:nvSpPr>
          <p:cNvPr id="3" name="Text Placeholder 2"/>
          <p:cNvSpPr>
            <a:spLocks noGrp="1"/>
          </p:cNvSpPr>
          <p:nvPr>
            <p:ph type="body" sz="half" idx="2"/>
          </p:nvPr>
        </p:nvSpPr>
        <p:spPr>
          <a:xfrm>
            <a:off x="791569" y="3114261"/>
            <a:ext cx="10686197" cy="3578087"/>
          </a:xfrm>
          <a:gradFill>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algn="ctr"/>
            <a:r>
              <a:rPr lang="en-US" dirty="0"/>
              <a:t/>
            </a:r>
            <a:br>
              <a:rPr lang="en-US" dirty="0"/>
            </a:br>
            <a:endParaRPr lang="en-US" sz="3600" dirty="0"/>
          </a:p>
          <a:p>
            <a:pPr algn="ctr"/>
            <a:r>
              <a:rPr lang="en-US" sz="5100" dirty="0"/>
              <a:t>ACCESS PROGRAM  </a:t>
            </a:r>
            <a:br>
              <a:rPr lang="en-US" sz="5100" dirty="0"/>
            </a:br>
            <a:r>
              <a:rPr lang="en-US" sz="4800" b="1" dirty="0"/>
              <a:t>1-800-491-9099</a:t>
            </a:r>
          </a:p>
          <a:p>
            <a:pPr algn="ctr"/>
            <a:endParaRPr lang="en-US" sz="4800" b="1" dirty="0"/>
          </a:p>
          <a:p>
            <a:pPr algn="ctr"/>
            <a:r>
              <a:rPr lang="en-US" sz="4800" dirty="0"/>
              <a:t>Substance Use Access &amp; Referral Helpline</a:t>
            </a:r>
          </a:p>
          <a:p>
            <a:pPr algn="ctr"/>
            <a:r>
              <a:rPr lang="en-US" sz="4800" b="1" dirty="0"/>
              <a:t>1-844-682-7215</a:t>
            </a:r>
          </a:p>
          <a:p>
            <a:pPr algn="ctr"/>
            <a:r>
              <a:rPr lang="en-US" sz="2600" dirty="0">
                <a:solidFill>
                  <a:srgbClr val="0070C0"/>
                </a:solidFill>
              </a:rPr>
              <a:t>*ACCESS works closely with Crisis Services and will refer directly to us if needed</a:t>
            </a:r>
          </a:p>
          <a:p>
            <a:endParaRPr lang="en-US" dirty="0"/>
          </a:p>
        </p:txBody>
      </p:sp>
      <p:sp>
        <p:nvSpPr>
          <p:cNvPr id="4" name="Slide Number Placeholder 3">
            <a:extLst>
              <a:ext uri="{FF2B5EF4-FFF2-40B4-BE49-F238E27FC236}">
                <a16:creationId xmlns:a16="http://schemas.microsoft.com/office/drawing/2014/main" id="{6FD4A8D0-094F-4FC7-9AD6-3390C1CF7AEB}"/>
              </a:ext>
            </a:extLst>
          </p:cNvPr>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8280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81000" y="112976"/>
            <a:ext cx="11273050" cy="74789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dirty="0"/>
              <a:t/>
            </a:r>
            <a:br>
              <a:rPr lang="en-US" dirty="0"/>
            </a:br>
            <a:endParaRPr lang="en-US" dirty="0" smtClean="0"/>
          </a:p>
          <a:p>
            <a:pPr algn="ctr"/>
            <a:endParaRPr lang="en-US" sz="2400" dirty="0"/>
          </a:p>
          <a:p>
            <a:pPr algn="ctr"/>
            <a:r>
              <a:rPr lang="en-US" sz="2400" dirty="0" smtClean="0"/>
              <a:t>The</a:t>
            </a:r>
            <a:r>
              <a:rPr lang="en-US" sz="2400" dirty="0"/>
              <a:t> </a:t>
            </a:r>
            <a:r>
              <a:rPr lang="en-US" sz="2400" b="1" dirty="0">
                <a:solidFill>
                  <a:srgbClr val="0070C0"/>
                </a:solidFill>
              </a:rPr>
              <a:t>ACCESS</a:t>
            </a:r>
            <a:r>
              <a:rPr lang="en-US" sz="2400" dirty="0"/>
              <a:t> Program is the system wide point of contact for information, screening and referrals for mental health services for Alameda County residents who have or are eligible for Medi-Cal or indigent, (no insurance). </a:t>
            </a:r>
          </a:p>
          <a:p>
            <a:pPr algn="ctr"/>
            <a:r>
              <a:rPr lang="en-US" sz="2400" b="1" dirty="0">
                <a:solidFill>
                  <a:srgbClr val="0070C0"/>
                </a:solidFill>
              </a:rPr>
              <a:t>1(800)491-9099</a:t>
            </a:r>
          </a:p>
          <a:p>
            <a:pPr algn="ctr"/>
            <a:endParaRPr lang="en-US" sz="2400" dirty="0"/>
          </a:p>
          <a:p>
            <a:pPr algn="ctr"/>
            <a:r>
              <a:rPr lang="en-US" sz="2400" b="1" dirty="0">
                <a:solidFill>
                  <a:srgbClr val="0070C0"/>
                </a:solidFill>
              </a:rPr>
              <a:t>ACCESS</a:t>
            </a:r>
            <a:r>
              <a:rPr lang="en-US" sz="2400" dirty="0"/>
              <a:t> is a telephone service staffed from 8:30-5:00 Mon-Fri by licensed mental health clinicians and administrative support for both general behavioral health questions and determining eligibility for a range of outpatient services. </a:t>
            </a:r>
          </a:p>
          <a:p>
            <a:pPr algn="ctr"/>
            <a:endParaRPr lang="en-US" sz="2400" dirty="0"/>
          </a:p>
          <a:p>
            <a:pPr algn="ctr"/>
            <a:r>
              <a:rPr lang="en-US" sz="2400" dirty="0"/>
              <a:t>After hours calls are answered by </a:t>
            </a:r>
            <a:r>
              <a:rPr lang="en-US" sz="2400" b="1" dirty="0">
                <a:solidFill>
                  <a:srgbClr val="0070C0"/>
                </a:solidFill>
              </a:rPr>
              <a:t>Crisis Support Services</a:t>
            </a:r>
          </a:p>
          <a:p>
            <a:pPr algn="ctr"/>
            <a:r>
              <a:rPr lang="en-US" sz="2400" b="1" dirty="0"/>
              <a:t> </a:t>
            </a:r>
          </a:p>
          <a:p>
            <a:pPr algn="ctr"/>
            <a:r>
              <a:rPr lang="en-US" sz="2400" dirty="0"/>
              <a:t>*</a:t>
            </a:r>
            <a:r>
              <a:rPr lang="en-US" sz="2000" dirty="0"/>
              <a:t>ACCESS  &amp; Crisis Support Services work closely with Crisis Services and can refer directly to us if needed.</a:t>
            </a:r>
          </a:p>
          <a:p>
            <a:pPr algn="ctr"/>
            <a:r>
              <a:rPr lang="en-US" sz="2400" b="1" dirty="0"/>
              <a:t> </a:t>
            </a:r>
            <a:br>
              <a:rPr lang="en-US" sz="2400" b="1"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p>
          <a:p>
            <a:endParaRPr lang="en-US" dirty="0"/>
          </a:p>
        </p:txBody>
      </p:sp>
      <p:sp>
        <p:nvSpPr>
          <p:cNvPr id="3" name="Slide Number Placeholder 2">
            <a:extLst>
              <a:ext uri="{FF2B5EF4-FFF2-40B4-BE49-F238E27FC236}">
                <a16:creationId xmlns:a16="http://schemas.microsoft.com/office/drawing/2014/main" id="{7989C805-ACA9-40C4-A79A-C1DA134A48D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34478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FA90-C71D-4098-BB0E-D0FF44B624F6}"/>
              </a:ext>
            </a:extLst>
          </p:cNvPr>
          <p:cNvSpPr>
            <a:spLocks noGrp="1"/>
          </p:cNvSpPr>
          <p:nvPr>
            <p:ph type="title"/>
          </p:nvPr>
        </p:nvSpPr>
        <p:spPr>
          <a:xfrm>
            <a:off x="1154953" y="973667"/>
            <a:ext cx="8761413" cy="917885"/>
          </a:xfrm>
        </p:spPr>
        <p:txBody>
          <a:bodyPr>
            <a:normAutofit fontScale="90000"/>
          </a:bodyPr>
          <a:lstStyle/>
          <a:p>
            <a:r>
              <a:rPr lang="en-US" dirty="0"/>
              <a:t>Who does ACBH serve? </a:t>
            </a:r>
            <a:br>
              <a:rPr lang="en-US" dirty="0"/>
            </a:br>
            <a:r>
              <a:rPr lang="en-US" sz="2000" dirty="0"/>
              <a:t>Mental Health &amp; Substance Use Disorders</a:t>
            </a:r>
          </a:p>
        </p:txBody>
      </p:sp>
      <p:sp>
        <p:nvSpPr>
          <p:cNvPr id="3" name="Content Placeholder 2">
            <a:extLst>
              <a:ext uri="{FF2B5EF4-FFF2-40B4-BE49-F238E27FC236}">
                <a16:creationId xmlns:a16="http://schemas.microsoft.com/office/drawing/2014/main" id="{902BCBBA-9FEA-4353-B9B5-A03E9BCDCE52}"/>
              </a:ext>
            </a:extLst>
          </p:cNvPr>
          <p:cNvSpPr>
            <a:spLocks noGrp="1"/>
          </p:cNvSpPr>
          <p:nvPr>
            <p:ph idx="1"/>
          </p:nvPr>
        </p:nvSpPr>
        <p:spPr>
          <a:xfrm>
            <a:off x="510988" y="2603500"/>
            <a:ext cx="11134165" cy="3416300"/>
          </a:xfrm>
        </p:spPr>
        <p:txBody>
          <a:bodyPr>
            <a:normAutofit fontScale="92500" lnSpcReduction="20000"/>
          </a:bodyPr>
          <a:lstStyle/>
          <a:p>
            <a:r>
              <a:rPr lang="en-US" dirty="0"/>
              <a:t>Alameda County residents</a:t>
            </a:r>
          </a:p>
          <a:p>
            <a:r>
              <a:rPr lang="en-US" dirty="0"/>
              <a:t>Medi-Cal, Medi-Cal Eligible, Medi-Cal/Medi-Care, indigent, Health-PAC</a:t>
            </a:r>
          </a:p>
          <a:p>
            <a:r>
              <a:rPr lang="en-US" dirty="0"/>
              <a:t>Individuals with </a:t>
            </a:r>
            <a:r>
              <a:rPr lang="en-US" b="1" dirty="0"/>
              <a:t>Moderate to Severe </a:t>
            </a:r>
            <a:r>
              <a:rPr lang="en-US" dirty="0"/>
              <a:t>mental health symptoms</a:t>
            </a:r>
          </a:p>
          <a:p>
            <a:r>
              <a:rPr lang="en-US" b="1" dirty="0"/>
              <a:t>Significant Functional Impairments </a:t>
            </a:r>
            <a:r>
              <a:rPr lang="en-US" u="sng" dirty="0"/>
              <a:t>due to mental health symptoms</a:t>
            </a:r>
            <a:r>
              <a:rPr lang="en-US" dirty="0"/>
              <a:t>.</a:t>
            </a:r>
          </a:p>
          <a:p>
            <a:pPr lvl="1"/>
            <a:r>
              <a:rPr lang="en-US" dirty="0"/>
              <a:t>Excluded diagnosis- those with primary diagnosis of intellectual disability, traumatic brain injury, medically induced disorders, dementia/Alzheimer’s, others are served by medical providers.  </a:t>
            </a:r>
          </a:p>
          <a:p>
            <a:pPr marL="0" indent="0">
              <a:buNone/>
            </a:pPr>
            <a:endParaRPr lang="en-US" dirty="0"/>
          </a:p>
          <a:p>
            <a:pPr marL="457200" lvl="1" indent="0">
              <a:buNone/>
            </a:pPr>
            <a:endParaRPr lang="en-US" dirty="0"/>
          </a:p>
          <a:p>
            <a:pPr marL="457200" lvl="1" indent="0">
              <a:buNone/>
            </a:pPr>
            <a:r>
              <a:rPr lang="en-US" sz="2400" b="1" dirty="0">
                <a:solidFill>
                  <a:schemeClr val="accent2">
                    <a:lumMod val="75000"/>
                  </a:schemeClr>
                </a:solidFill>
              </a:rPr>
              <a:t>*</a:t>
            </a:r>
            <a:r>
              <a:rPr lang="en-US" b="1" dirty="0">
                <a:solidFill>
                  <a:schemeClr val="accent2">
                    <a:lumMod val="75000"/>
                  </a:schemeClr>
                </a:solidFill>
              </a:rPr>
              <a:t> </a:t>
            </a:r>
            <a:r>
              <a:rPr lang="en-US" sz="2200" b="1" dirty="0">
                <a:solidFill>
                  <a:schemeClr val="accent2">
                    <a:lumMod val="75000"/>
                  </a:schemeClr>
                </a:solidFill>
              </a:rPr>
              <a:t>Mobile Crisis Teams </a:t>
            </a:r>
            <a:r>
              <a:rPr lang="en-US" sz="2200" b="1" dirty="0">
                <a:solidFill>
                  <a:srgbClr val="0070C0"/>
                </a:solidFill>
              </a:rPr>
              <a:t>can serve anyone regardless of insurance, history, or functional impairments who is experiencing a mental health crisis. Individuals do not need to be county residents, just within the county at the time of the crisis. </a:t>
            </a:r>
          </a:p>
          <a:p>
            <a:pPr marL="457200" lvl="1" indent="0">
              <a:buNone/>
            </a:pPr>
            <a:endParaRPr lang="en-US" dirty="0">
              <a:solidFill>
                <a:srgbClr val="0070C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7A360D96-5F53-499C-8E03-D8E93884AD46}"/>
              </a:ext>
            </a:extLst>
          </p:cNvPr>
          <p:cNvSpPr>
            <a:spLocks noGrp="1"/>
          </p:cNvSpPr>
          <p:nvPr>
            <p:ph type="sldNum" sz="quarter" idx="12"/>
          </p:nvPr>
        </p:nvSpPr>
        <p:spPr/>
        <p:txBody>
          <a:bodyPr>
            <a:normAutofit/>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473622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88E7F-BC1C-45A6-95C6-691249A6F33F}"/>
              </a:ext>
            </a:extLst>
          </p:cNvPr>
          <p:cNvSpPr>
            <a:spLocks noGrp="1"/>
          </p:cNvSpPr>
          <p:nvPr>
            <p:ph type="sldNum" sz="quarter" idx="12"/>
          </p:nvPr>
        </p:nvSpPr>
        <p:spPr/>
        <p:txBody>
          <a:bodyPr>
            <a:normAutofit/>
          </a:bodyPr>
          <a:lstStyle/>
          <a:p>
            <a:fld id="{D57F1E4F-1CFF-5643-939E-217C01CDF565}" type="slidenum">
              <a:rPr lang="en-US" smtClean="0"/>
              <a:pPr/>
              <a:t>28</a:t>
            </a:fld>
            <a:endParaRPr lang="en-US" dirty="0"/>
          </a:p>
        </p:txBody>
      </p:sp>
      <p:sp>
        <p:nvSpPr>
          <p:cNvPr id="3" name="TextBox 2">
            <a:extLst>
              <a:ext uri="{FF2B5EF4-FFF2-40B4-BE49-F238E27FC236}">
                <a16:creationId xmlns:a16="http://schemas.microsoft.com/office/drawing/2014/main" id="{0D5B4BC9-B5E4-435B-B123-443AD5407C70}"/>
              </a:ext>
            </a:extLst>
          </p:cNvPr>
          <p:cNvSpPr txBox="1"/>
          <p:nvPr/>
        </p:nvSpPr>
        <p:spPr>
          <a:xfrm>
            <a:off x="367553" y="1205305"/>
            <a:ext cx="11456894" cy="5386090"/>
          </a:xfrm>
          <a:prstGeom prst="rect">
            <a:avLst/>
          </a:prstGeom>
          <a:gradFill>
            <a:gsLst>
              <a:gs pos="0">
                <a:schemeClr val="accent1">
                  <a:lumMod val="5000"/>
                  <a:lumOff val="95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solidFill>
                  <a:srgbClr val="0070C0"/>
                </a:solidFill>
              </a:rPr>
              <a:t>Alameda County’s Substance Use Disorder System of Care </a:t>
            </a:r>
            <a:r>
              <a:rPr lang="en-US" dirty="0"/>
              <a:t>includes the following treatment levels:</a:t>
            </a:r>
          </a:p>
          <a:p>
            <a:endParaRPr lang="en-US" b="1" dirty="0"/>
          </a:p>
          <a:p>
            <a:pPr marL="285750" indent="-285750">
              <a:buFont typeface="Arial" panose="020B0604020202020204" pitchFamily="34" charset="0"/>
              <a:buChar char="•"/>
            </a:pPr>
            <a:r>
              <a:rPr lang="en-US" sz="2800" dirty="0"/>
              <a:t>Outpatient Treatment (9hrs per week)</a:t>
            </a:r>
          </a:p>
          <a:p>
            <a:pPr marL="285750" indent="-285750">
              <a:buFont typeface="Arial" panose="020B0604020202020204" pitchFamily="34" charset="0"/>
              <a:buChar char="•"/>
            </a:pPr>
            <a:r>
              <a:rPr lang="en-US" sz="2800" dirty="0"/>
              <a:t>Intensive Outpatient (9-19hrs per week)</a:t>
            </a:r>
          </a:p>
          <a:p>
            <a:pPr marL="285750" indent="-285750">
              <a:buFont typeface="Arial" panose="020B0604020202020204" pitchFamily="34" charset="0"/>
              <a:buChar char="•"/>
            </a:pPr>
            <a:r>
              <a:rPr lang="en-US" sz="2800" dirty="0"/>
              <a:t>Recovery Residence (aka sober living environment)</a:t>
            </a:r>
          </a:p>
          <a:p>
            <a:pPr marL="285750" indent="-285750">
              <a:buFont typeface="Arial" panose="020B0604020202020204" pitchFamily="34" charset="0"/>
              <a:buChar char="•"/>
            </a:pPr>
            <a:r>
              <a:rPr lang="en-US" sz="2800" dirty="0"/>
              <a:t>Residential Treatment </a:t>
            </a:r>
          </a:p>
          <a:p>
            <a:pPr marL="285750" indent="-285750">
              <a:buFont typeface="Arial" panose="020B0604020202020204" pitchFamily="34" charset="0"/>
              <a:buChar char="•"/>
            </a:pPr>
            <a:r>
              <a:rPr lang="en-US" sz="2800" dirty="0"/>
              <a:t>Withdrawal Management</a:t>
            </a:r>
          </a:p>
          <a:p>
            <a:pPr marL="285750" indent="-285750">
              <a:buFont typeface="Arial" panose="020B0604020202020204" pitchFamily="34" charset="0"/>
              <a:buChar char="•"/>
            </a:pPr>
            <a:r>
              <a:rPr lang="en-US" sz="2800" dirty="0"/>
              <a:t>Opioid Treatment Program(OTP) / Medicated Assisted Treatment (MAT)</a:t>
            </a:r>
          </a:p>
          <a:p>
            <a:pPr marL="285750" indent="-285750">
              <a:buFont typeface="Arial" panose="020B0604020202020204" pitchFamily="34" charset="0"/>
              <a:buChar char="•"/>
            </a:pPr>
            <a:endParaRPr lang="en-US" sz="2800" dirty="0"/>
          </a:p>
          <a:p>
            <a:r>
              <a:rPr lang="en-US" sz="2800" b="1" dirty="0"/>
              <a:t>Referral Helpline: 1(844) 682-7215</a:t>
            </a:r>
          </a:p>
          <a:p>
            <a:endParaRPr lang="en-US" dirty="0"/>
          </a:p>
          <a:p>
            <a:endParaRPr lang="en-US" dirty="0"/>
          </a:p>
          <a:p>
            <a:pPr algn="ctr"/>
            <a:r>
              <a:rPr lang="en-US" sz="2400" b="1" dirty="0">
                <a:solidFill>
                  <a:schemeClr val="accent2">
                    <a:lumMod val="75000"/>
                  </a:schemeClr>
                </a:solidFill>
              </a:rPr>
              <a:t>*</a:t>
            </a:r>
            <a:r>
              <a:rPr lang="en-US" b="1" dirty="0">
                <a:solidFill>
                  <a:schemeClr val="accent2">
                    <a:lumMod val="75000"/>
                  </a:schemeClr>
                </a:solidFill>
              </a:rPr>
              <a:t>For urgent withdrawal management and support contact Cherry Hill Detox and Sobering Center </a:t>
            </a:r>
          </a:p>
          <a:p>
            <a:pPr algn="ctr"/>
            <a:r>
              <a:rPr lang="en-US" b="1" dirty="0">
                <a:solidFill>
                  <a:schemeClr val="accent2">
                    <a:lumMod val="75000"/>
                  </a:schemeClr>
                </a:solidFill>
              </a:rPr>
              <a:t>1(866)866-7496.</a:t>
            </a:r>
          </a:p>
        </p:txBody>
      </p:sp>
    </p:spTree>
    <p:extLst>
      <p:ext uri="{BB962C8B-B14F-4D97-AF65-F5344CB8AC3E}">
        <p14:creationId xmlns:p14="http://schemas.microsoft.com/office/powerpoint/2010/main" val="467086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13564"/>
            <a:ext cx="7772400" cy="1809613"/>
          </a:xfrm>
        </p:spPr>
        <p:txBody>
          <a:bodyPr>
            <a:noAutofit/>
          </a:bodyPr>
          <a:lstStyle/>
          <a:p>
            <a:pPr algn="l"/>
            <a:r>
              <a:rPr lang="en-US" sz="6600" dirty="0"/>
              <a:t>Questions? Comments?</a:t>
            </a:r>
          </a:p>
        </p:txBody>
      </p:sp>
      <p:sp>
        <p:nvSpPr>
          <p:cNvPr id="3" name="Subtitle 2"/>
          <p:cNvSpPr>
            <a:spLocks noGrp="1"/>
          </p:cNvSpPr>
          <p:nvPr>
            <p:ph type="subTitle" idx="1"/>
          </p:nvPr>
        </p:nvSpPr>
        <p:spPr/>
        <p:txBody>
          <a:bodyPr>
            <a:normAutofit/>
          </a:bodyPr>
          <a:lstStyle/>
          <a:p>
            <a:r>
              <a:rPr lang="en-US" sz="5400" dirty="0">
                <a:solidFill>
                  <a:schemeClr val="accent2">
                    <a:lumMod val="75000"/>
                  </a:schemeClr>
                </a:solidFill>
              </a:rPr>
              <a:t>Thank You!</a:t>
            </a:r>
          </a:p>
        </p:txBody>
      </p:sp>
      <p:sp>
        <p:nvSpPr>
          <p:cNvPr id="5" name="Slide Number Placeholder 4"/>
          <p:cNvSpPr>
            <a:spLocks noGrp="1"/>
          </p:cNvSpPr>
          <p:nvPr>
            <p:ph type="sldNum" sz="quarter" idx="12"/>
          </p:nvPr>
        </p:nvSpPr>
        <p:spPr/>
        <p:txBody>
          <a:bodyPr/>
          <a:lstStyle/>
          <a:p>
            <a:fld id="{818787CF-B828-44DF-80DB-E8BD64B2809B}" type="slidenum">
              <a:rPr lang="en-US" smtClean="0"/>
              <a:t>29</a:t>
            </a:fld>
            <a:endParaRPr lang="en-US" dirty="0"/>
          </a:p>
        </p:txBody>
      </p:sp>
    </p:spTree>
    <p:extLst>
      <p:ext uri="{BB962C8B-B14F-4D97-AF65-F5344CB8AC3E}">
        <p14:creationId xmlns:p14="http://schemas.microsoft.com/office/powerpoint/2010/main" val="286300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&amp; Prevention</a:t>
            </a:r>
          </a:p>
        </p:txBody>
      </p:sp>
      <p:sp>
        <p:nvSpPr>
          <p:cNvPr id="3" name="Content Placeholder 2"/>
          <p:cNvSpPr>
            <a:spLocks noGrp="1"/>
          </p:cNvSpPr>
          <p:nvPr>
            <p:ph idx="1"/>
          </p:nvPr>
        </p:nvSpPr>
        <p:spPr/>
        <p:txBody>
          <a:bodyPr/>
          <a:lstStyle/>
          <a:p>
            <a:r>
              <a:rPr lang="en-US" sz="2800" u="sng" dirty="0"/>
              <a:t>Your mental state</a:t>
            </a:r>
            <a:r>
              <a:rPr lang="en-US" sz="2800" dirty="0"/>
              <a:t> – How are you feeling? Are you possibly tired, fearful, anxious, depressed, angry, or experiencing compassion fatigue?</a:t>
            </a:r>
          </a:p>
          <a:p>
            <a:endParaRPr lang="en-US" sz="2800" dirty="0"/>
          </a:p>
          <a:p>
            <a:endParaRPr lang="en-US" dirty="0"/>
          </a:p>
          <a:p>
            <a:endParaRPr lang="en-US" dirty="0"/>
          </a:p>
          <a:p>
            <a:r>
              <a:rPr lang="en-US" sz="2800" u="sng" dirty="0"/>
              <a:t>Your beliefs</a:t>
            </a:r>
            <a:r>
              <a:rPr lang="en-US" sz="2800" dirty="0"/>
              <a:t>- Do you have blind spots, believe particular stereotypes, or feel you can be all things to all people?</a:t>
            </a:r>
          </a:p>
          <a:p>
            <a:endParaRPr lang="en-US" dirty="0"/>
          </a:p>
          <a:p>
            <a:endParaRPr lang="en-US" dirty="0"/>
          </a:p>
          <a:p>
            <a:endParaRPr lang="en-US" dirty="0"/>
          </a:p>
        </p:txBody>
      </p:sp>
      <p:sp>
        <p:nvSpPr>
          <p:cNvPr id="8" name="Slide Number Placeholder 7"/>
          <p:cNvSpPr>
            <a:spLocks noGrp="1"/>
          </p:cNvSpPr>
          <p:nvPr>
            <p:ph type="sldNum" sz="quarter" idx="12"/>
          </p:nvPr>
        </p:nvSpPr>
        <p:spPr/>
        <p:txBody>
          <a:bodyPr/>
          <a:lstStyle/>
          <a:p>
            <a:fld id="{818787CF-B828-44DF-80DB-E8BD64B2809B}" type="slidenum">
              <a:rPr lang="en-US" smtClean="0"/>
              <a:t>3</a:t>
            </a:fld>
            <a:endParaRPr lang="en-US" dirty="0"/>
          </a:p>
        </p:txBody>
      </p:sp>
      <p:pic>
        <p:nvPicPr>
          <p:cNvPr id="4" name="Picture 3"/>
          <p:cNvPicPr>
            <a:picLocks noChangeAspect="1"/>
          </p:cNvPicPr>
          <p:nvPr/>
        </p:nvPicPr>
        <p:blipFill>
          <a:blip r:embed="rId2"/>
          <a:stretch>
            <a:fillRect/>
          </a:stretch>
        </p:blipFill>
        <p:spPr>
          <a:xfrm>
            <a:off x="8792336" y="596973"/>
            <a:ext cx="1951864" cy="1476101"/>
          </a:xfrm>
          <a:prstGeom prst="rect">
            <a:avLst/>
          </a:prstGeom>
        </p:spPr>
      </p:pic>
      <p:pic>
        <p:nvPicPr>
          <p:cNvPr id="5" name="Picture 4"/>
          <p:cNvPicPr>
            <a:picLocks noChangeAspect="1"/>
          </p:cNvPicPr>
          <p:nvPr/>
        </p:nvPicPr>
        <p:blipFill>
          <a:blip r:embed="rId3"/>
          <a:stretch>
            <a:fillRect/>
          </a:stretch>
        </p:blipFill>
        <p:spPr>
          <a:xfrm>
            <a:off x="4447547" y="3429000"/>
            <a:ext cx="2873234" cy="1502710"/>
          </a:xfrm>
          <a:prstGeom prst="rect">
            <a:avLst/>
          </a:prstGeom>
        </p:spPr>
      </p:pic>
    </p:spTree>
    <p:extLst>
      <p:ext uri="{BB962C8B-B14F-4D97-AF65-F5344CB8AC3E}">
        <p14:creationId xmlns:p14="http://schemas.microsoft.com/office/powerpoint/2010/main" val="395501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Two!</a:t>
            </a:r>
          </a:p>
        </p:txBody>
      </p:sp>
      <p:sp>
        <p:nvSpPr>
          <p:cNvPr id="3" name="Content Placeholder 2"/>
          <p:cNvSpPr>
            <a:spLocks noGrp="1"/>
          </p:cNvSpPr>
          <p:nvPr>
            <p:ph idx="1"/>
          </p:nvPr>
        </p:nvSpPr>
        <p:spPr/>
        <p:txBody>
          <a:bodyPr>
            <a:normAutofit lnSpcReduction="10000"/>
          </a:bodyPr>
          <a:lstStyle/>
          <a:p>
            <a:r>
              <a:rPr lang="en-US" sz="3600" i="1" dirty="0"/>
              <a:t>This is not to say that you are responsible for the behavior of others. However, the physical environment, and your physical and mental state can add to the level of success or difficulty when working with individuals who are exhibiting inappropriate behaviors.</a:t>
            </a:r>
            <a:endParaRPr lang="en-US" sz="3600" dirty="0"/>
          </a:p>
          <a:p>
            <a:r>
              <a:rPr lang="en-US" sz="3600" dirty="0"/>
              <a:t/>
            </a:r>
            <a:br>
              <a:rPr lang="en-US" sz="3600" dirty="0"/>
            </a:br>
            <a:endParaRPr lang="en-US" sz="3600" dirty="0"/>
          </a:p>
        </p:txBody>
      </p:sp>
      <p:sp>
        <p:nvSpPr>
          <p:cNvPr id="8" name="Slide Number Placeholder 7"/>
          <p:cNvSpPr>
            <a:spLocks noGrp="1"/>
          </p:cNvSpPr>
          <p:nvPr>
            <p:ph type="sldNum" sz="quarter" idx="12"/>
          </p:nvPr>
        </p:nvSpPr>
        <p:spPr/>
        <p:txBody>
          <a:bodyPr/>
          <a:lstStyle/>
          <a:p>
            <a:fld id="{818787CF-B828-44DF-80DB-E8BD64B2809B}" type="slidenum">
              <a:rPr lang="en-US" smtClean="0"/>
              <a:t>4</a:t>
            </a:fld>
            <a:endParaRPr lang="en-US" dirty="0"/>
          </a:p>
        </p:txBody>
      </p:sp>
      <p:pic>
        <p:nvPicPr>
          <p:cNvPr id="5" name="Picture 4"/>
          <p:cNvPicPr>
            <a:picLocks noChangeAspect="1"/>
          </p:cNvPicPr>
          <p:nvPr/>
        </p:nvPicPr>
        <p:blipFill>
          <a:blip r:embed="rId2"/>
          <a:stretch>
            <a:fillRect/>
          </a:stretch>
        </p:blipFill>
        <p:spPr>
          <a:xfrm>
            <a:off x="4776142" y="521137"/>
            <a:ext cx="1725318" cy="1627773"/>
          </a:xfrm>
          <a:prstGeom prst="rect">
            <a:avLst/>
          </a:prstGeom>
        </p:spPr>
      </p:pic>
      <p:pic>
        <p:nvPicPr>
          <p:cNvPr id="6" name="Picture 5"/>
          <p:cNvPicPr>
            <a:picLocks noChangeAspect="1"/>
          </p:cNvPicPr>
          <p:nvPr/>
        </p:nvPicPr>
        <p:blipFill>
          <a:blip r:embed="rId3"/>
          <a:stretch>
            <a:fillRect/>
          </a:stretch>
        </p:blipFill>
        <p:spPr>
          <a:xfrm>
            <a:off x="8157588" y="4530436"/>
            <a:ext cx="2790274" cy="1778924"/>
          </a:xfrm>
          <a:prstGeom prst="rect">
            <a:avLst/>
          </a:prstGeom>
        </p:spPr>
      </p:pic>
    </p:spTree>
    <p:extLst>
      <p:ext uri="{BB962C8B-B14F-4D97-AF65-F5344CB8AC3E}">
        <p14:creationId xmlns:p14="http://schemas.microsoft.com/office/powerpoint/2010/main" val="84693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7" y="906086"/>
            <a:ext cx="11188931" cy="1379914"/>
          </a:xfrm>
        </p:spPr>
        <p:txBody>
          <a:bodyPr>
            <a:normAutofit fontScale="90000"/>
          </a:bodyPr>
          <a:lstStyle/>
          <a:p>
            <a:r>
              <a:rPr lang="en-US" u="sng" dirty="0"/>
              <a:t>Identification and Assessment</a:t>
            </a:r>
            <a:r>
              <a:rPr lang="en-US" dirty="0"/>
              <a:t>: </a:t>
            </a:r>
            <a:br>
              <a:rPr lang="en-US" dirty="0"/>
            </a:br>
            <a:r>
              <a:rPr lang="en-US" sz="4400" dirty="0"/>
              <a:t>How to determine what a consumer is experiencing</a:t>
            </a:r>
            <a:br>
              <a:rPr lang="en-US" sz="4400" dirty="0"/>
            </a:br>
            <a:endParaRPr lang="en-US" sz="4400" dirty="0"/>
          </a:p>
        </p:txBody>
      </p:sp>
      <p:sp>
        <p:nvSpPr>
          <p:cNvPr id="3" name="Content Placeholder 2"/>
          <p:cNvSpPr>
            <a:spLocks noGrp="1"/>
          </p:cNvSpPr>
          <p:nvPr>
            <p:ph idx="1"/>
          </p:nvPr>
        </p:nvSpPr>
        <p:spPr>
          <a:xfrm>
            <a:off x="1024128" y="2028305"/>
            <a:ext cx="9720071" cy="428105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ctr">
              <a:buFont typeface="Wingdings" panose="05000000000000000000" pitchFamily="2" charset="2"/>
              <a:buChar char="v"/>
            </a:pPr>
            <a:endParaRPr lang="en-US" sz="4000" dirty="0"/>
          </a:p>
          <a:p>
            <a:pPr algn="ctr">
              <a:buFont typeface="Wingdings" panose="05000000000000000000" pitchFamily="2" charset="2"/>
              <a:buChar char="v"/>
            </a:pPr>
            <a:r>
              <a:rPr lang="en-US" sz="4000" dirty="0"/>
              <a:t>Ask yourself</a:t>
            </a:r>
            <a:endParaRPr lang="en-US" sz="2800" dirty="0"/>
          </a:p>
          <a:p>
            <a:pPr marL="0" indent="0" algn="ctr">
              <a:buNone/>
            </a:pPr>
            <a:endParaRPr lang="en-US" sz="2800" dirty="0"/>
          </a:p>
          <a:p>
            <a:pPr algn="ctr"/>
            <a:r>
              <a:rPr lang="en-US" sz="4400" i="1" u="sng" dirty="0">
                <a:solidFill>
                  <a:srgbClr val="002060"/>
                </a:solidFill>
              </a:rPr>
              <a:t>How is this person seeing the world?</a:t>
            </a:r>
          </a:p>
          <a:p>
            <a:pPr algn="ctr"/>
            <a:r>
              <a:rPr lang="en-US" sz="4400" i="1" dirty="0">
                <a:solidFill>
                  <a:srgbClr val="002060"/>
                </a:solidFill>
              </a:rPr>
              <a:t> </a:t>
            </a:r>
          </a:p>
          <a:p>
            <a:pPr algn="ctr"/>
            <a:r>
              <a:rPr lang="en-US" sz="2800" dirty="0"/>
              <a:t>Is there a possible reason for an individual’s rudeness, paranoia, anxiety, fear, perceived entitlement, aggression, manipulation or dependency? </a:t>
            </a:r>
          </a:p>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5</a:t>
            </a:fld>
            <a:endParaRPr lang="en-US" dirty="0"/>
          </a:p>
        </p:txBody>
      </p:sp>
    </p:spTree>
    <p:extLst>
      <p:ext uri="{BB962C8B-B14F-4D97-AF65-F5344CB8AC3E}">
        <p14:creationId xmlns:p14="http://schemas.microsoft.com/office/powerpoint/2010/main" val="3244528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98" y="585216"/>
            <a:ext cx="11089178" cy="1499616"/>
          </a:xfrm>
        </p:spPr>
        <p:txBody>
          <a:bodyPr>
            <a:normAutofit fontScale="90000"/>
          </a:bodyPr>
          <a:lstStyle/>
          <a:p>
            <a:r>
              <a:rPr lang="en-US" dirty="0"/>
              <a:t>There are many reasons people act INAPPROPRIATELY</a:t>
            </a:r>
            <a:br>
              <a:rPr lang="en-US" dirty="0"/>
            </a:br>
            <a:endParaRPr lang="en-US" dirty="0"/>
          </a:p>
        </p:txBody>
      </p:sp>
      <p:sp>
        <p:nvSpPr>
          <p:cNvPr id="3" name="Content Placeholder 2"/>
          <p:cNvSpPr>
            <a:spLocks noGrp="1"/>
          </p:cNvSpPr>
          <p:nvPr>
            <p:ph idx="1"/>
          </p:nvPr>
        </p:nvSpPr>
        <p:spPr>
          <a:xfrm>
            <a:off x="1024128" y="2286000"/>
            <a:ext cx="11167872" cy="4023360"/>
          </a:xfrm>
        </p:spPr>
        <p:txBody>
          <a:bodyPr numCol="3">
            <a:normAutofit/>
          </a:bodyPr>
          <a:lstStyle/>
          <a:p>
            <a:pPr lvl="0">
              <a:buFont typeface="Wingdings" panose="05000000000000000000" pitchFamily="2" charset="2"/>
              <a:buChar char="v"/>
            </a:pPr>
            <a:r>
              <a:rPr lang="en-US" dirty="0"/>
              <a:t>Mental health challenges </a:t>
            </a:r>
          </a:p>
          <a:p>
            <a:pPr lvl="0">
              <a:buFont typeface="Wingdings" panose="05000000000000000000" pitchFamily="2" charset="2"/>
              <a:buChar char="v"/>
            </a:pPr>
            <a:r>
              <a:rPr lang="en-US" dirty="0"/>
              <a:t>Trauma history</a:t>
            </a:r>
          </a:p>
          <a:p>
            <a:pPr lvl="0">
              <a:buFont typeface="Wingdings" panose="05000000000000000000" pitchFamily="2" charset="2"/>
              <a:buChar char="v"/>
            </a:pPr>
            <a:r>
              <a:rPr lang="en-US" dirty="0"/>
              <a:t>Criminal justice history </a:t>
            </a:r>
          </a:p>
          <a:p>
            <a:pPr lvl="0">
              <a:buFont typeface="Wingdings" panose="05000000000000000000" pitchFamily="2" charset="2"/>
              <a:buChar char="v"/>
            </a:pPr>
            <a:r>
              <a:rPr lang="en-US" dirty="0"/>
              <a:t>Family history</a:t>
            </a:r>
          </a:p>
          <a:p>
            <a:pPr lvl="0">
              <a:buFont typeface="Wingdings" panose="05000000000000000000" pitchFamily="2" charset="2"/>
              <a:buChar char="v"/>
            </a:pPr>
            <a:r>
              <a:rPr lang="en-US" dirty="0"/>
              <a:t>Addiction </a:t>
            </a:r>
            <a:r>
              <a:rPr lang="en-US" sz="1100" dirty="0"/>
              <a:t>(current / history)</a:t>
            </a:r>
          </a:p>
          <a:p>
            <a:pPr lvl="0">
              <a:buFont typeface="Wingdings" panose="05000000000000000000" pitchFamily="2" charset="2"/>
              <a:buChar char="v"/>
            </a:pPr>
            <a:r>
              <a:rPr lang="en-US" dirty="0"/>
              <a:t>Impatience </a:t>
            </a:r>
          </a:p>
          <a:p>
            <a:pPr lvl="0">
              <a:buFont typeface="Wingdings" panose="05000000000000000000" pitchFamily="2" charset="2"/>
              <a:buChar char="v"/>
            </a:pPr>
            <a:r>
              <a:rPr lang="en-US" dirty="0"/>
              <a:t>Physical illness</a:t>
            </a:r>
          </a:p>
          <a:p>
            <a:pPr lvl="0">
              <a:buFont typeface="Wingdings" panose="05000000000000000000" pitchFamily="2" charset="2"/>
              <a:buChar char="v"/>
            </a:pPr>
            <a:r>
              <a:rPr lang="en-US" dirty="0"/>
              <a:t>Hunger  </a:t>
            </a:r>
          </a:p>
          <a:p>
            <a:pPr lvl="0">
              <a:buFont typeface="Wingdings" panose="05000000000000000000" pitchFamily="2" charset="2"/>
              <a:buChar char="v"/>
            </a:pPr>
            <a:r>
              <a:rPr lang="en-US" dirty="0"/>
              <a:t> Stress</a:t>
            </a:r>
          </a:p>
          <a:p>
            <a:pPr lvl="0">
              <a:buFont typeface="Wingdings" panose="05000000000000000000" pitchFamily="2" charset="2"/>
              <a:buChar char="v"/>
            </a:pPr>
            <a:r>
              <a:rPr lang="en-US" dirty="0"/>
              <a:t>Relational problems</a:t>
            </a:r>
          </a:p>
          <a:p>
            <a:pPr lvl="0">
              <a:buFont typeface="Wingdings" panose="05000000000000000000" pitchFamily="2" charset="2"/>
              <a:buChar char="v"/>
            </a:pPr>
            <a:r>
              <a:rPr lang="en-US" dirty="0"/>
              <a:t>Loss of personal power</a:t>
            </a:r>
          </a:p>
          <a:p>
            <a:pPr lvl="0">
              <a:buFont typeface="Wingdings" panose="05000000000000000000" pitchFamily="2" charset="2"/>
              <a:buChar char="v"/>
            </a:pPr>
            <a:r>
              <a:rPr lang="en-US" dirty="0"/>
              <a:t>Need to maintain self esteem</a:t>
            </a:r>
          </a:p>
          <a:p>
            <a:pPr lvl="0">
              <a:buFont typeface="Wingdings" panose="05000000000000000000" pitchFamily="2" charset="2"/>
              <a:buChar char="v"/>
            </a:pPr>
            <a:r>
              <a:rPr lang="en-US" dirty="0"/>
              <a:t> History of failure</a:t>
            </a:r>
          </a:p>
          <a:p>
            <a:pPr lvl="0">
              <a:buFont typeface="Wingdings" panose="05000000000000000000" pitchFamily="2" charset="2"/>
              <a:buChar char="v"/>
            </a:pPr>
            <a:r>
              <a:rPr lang="en-US" dirty="0"/>
              <a:t>Attention seeking</a:t>
            </a:r>
          </a:p>
          <a:p>
            <a:pPr lvl="0">
              <a:buFont typeface="Wingdings" panose="05000000000000000000" pitchFamily="2" charset="2"/>
              <a:buChar char="v"/>
            </a:pPr>
            <a:r>
              <a:rPr lang="en-US" dirty="0"/>
              <a:t>Feelings of entitlement</a:t>
            </a:r>
          </a:p>
          <a:p>
            <a:pPr lvl="0">
              <a:buFont typeface="Wingdings" panose="05000000000000000000" pitchFamily="2" charset="2"/>
              <a:buChar char="v"/>
            </a:pPr>
            <a:r>
              <a:rPr lang="en-US" dirty="0"/>
              <a:t>Financial problems</a:t>
            </a:r>
          </a:p>
          <a:p>
            <a:pPr lvl="0">
              <a:buFont typeface="Wingdings" panose="05000000000000000000" pitchFamily="2" charset="2"/>
              <a:buChar char="v"/>
            </a:pPr>
            <a:r>
              <a:rPr lang="en-US" dirty="0"/>
              <a:t>Displaced anger</a:t>
            </a:r>
          </a:p>
          <a:p>
            <a:pPr lvl="0">
              <a:buFont typeface="Wingdings" panose="05000000000000000000" pitchFamily="2" charset="2"/>
              <a:buChar char="v"/>
            </a:pPr>
            <a:r>
              <a:rPr lang="en-US" dirty="0"/>
              <a:t>Racism </a:t>
            </a:r>
            <a:r>
              <a:rPr lang="en-US" sz="2000" dirty="0"/>
              <a:t>(real/perceived</a:t>
            </a:r>
            <a:r>
              <a:rPr lang="en-US" dirty="0"/>
              <a:t>)</a:t>
            </a:r>
          </a:p>
          <a:p>
            <a:pPr lvl="0">
              <a:buFont typeface="Wingdings" panose="05000000000000000000" pitchFamily="2" charset="2"/>
              <a:buChar char="v"/>
            </a:pPr>
            <a:r>
              <a:rPr lang="en-US" dirty="0"/>
              <a:t>Fear</a:t>
            </a:r>
          </a:p>
          <a:p>
            <a:pPr>
              <a:buFont typeface="Wingdings" panose="05000000000000000000" pitchFamily="2" charset="2"/>
              <a:buChar char="v"/>
            </a:pPr>
            <a:r>
              <a:rPr lang="en-US" dirty="0"/>
              <a:t> Many, many others!</a:t>
            </a:r>
          </a:p>
          <a:p>
            <a:pPr lvl="0">
              <a:buFont typeface="Wingdings" panose="05000000000000000000" pitchFamily="2" charset="2"/>
              <a:buChar char="v"/>
            </a:pPr>
            <a:endParaRPr lang="en-US" dirty="0"/>
          </a:p>
          <a:p>
            <a:endParaRPr lang="en-US" dirty="0"/>
          </a:p>
        </p:txBody>
      </p:sp>
      <p:sp>
        <p:nvSpPr>
          <p:cNvPr id="9" name="Slide Number Placeholder 8"/>
          <p:cNvSpPr>
            <a:spLocks noGrp="1"/>
          </p:cNvSpPr>
          <p:nvPr>
            <p:ph type="sldNum" sz="quarter" idx="12"/>
          </p:nvPr>
        </p:nvSpPr>
        <p:spPr/>
        <p:txBody>
          <a:bodyPr/>
          <a:lstStyle/>
          <a:p>
            <a:fld id="{818787CF-B828-44DF-80DB-E8BD64B2809B}" type="slidenum">
              <a:rPr lang="en-US" smtClean="0"/>
              <a:t>6</a:t>
            </a:fld>
            <a:endParaRPr lang="en-US" dirty="0"/>
          </a:p>
        </p:txBody>
      </p:sp>
      <p:pic>
        <p:nvPicPr>
          <p:cNvPr id="4" name="Picture 3"/>
          <p:cNvPicPr>
            <a:picLocks noChangeAspect="1"/>
          </p:cNvPicPr>
          <p:nvPr/>
        </p:nvPicPr>
        <p:blipFill>
          <a:blip r:embed="rId2"/>
          <a:stretch>
            <a:fillRect/>
          </a:stretch>
        </p:blipFill>
        <p:spPr>
          <a:xfrm>
            <a:off x="6093016" y="1335024"/>
            <a:ext cx="1779136" cy="1190971"/>
          </a:xfrm>
          <a:prstGeom prst="rect">
            <a:avLst/>
          </a:prstGeom>
        </p:spPr>
      </p:pic>
      <p:pic>
        <p:nvPicPr>
          <p:cNvPr id="5" name="Picture 4"/>
          <p:cNvPicPr>
            <a:picLocks noChangeAspect="1"/>
          </p:cNvPicPr>
          <p:nvPr/>
        </p:nvPicPr>
        <p:blipFill>
          <a:blip r:embed="rId3"/>
          <a:stretch>
            <a:fillRect/>
          </a:stretch>
        </p:blipFill>
        <p:spPr>
          <a:xfrm>
            <a:off x="7777948" y="4248457"/>
            <a:ext cx="1938330" cy="1660570"/>
          </a:xfrm>
          <a:prstGeom prst="rect">
            <a:avLst/>
          </a:prstGeom>
        </p:spPr>
      </p:pic>
      <p:pic>
        <p:nvPicPr>
          <p:cNvPr id="6" name="Picture 5"/>
          <p:cNvPicPr>
            <a:picLocks noChangeAspect="1"/>
          </p:cNvPicPr>
          <p:nvPr/>
        </p:nvPicPr>
        <p:blipFill>
          <a:blip r:embed="rId4"/>
          <a:stretch>
            <a:fillRect/>
          </a:stretch>
        </p:blipFill>
        <p:spPr>
          <a:xfrm>
            <a:off x="10311011" y="4844345"/>
            <a:ext cx="1713722" cy="1574206"/>
          </a:xfrm>
          <a:prstGeom prst="rect">
            <a:avLst/>
          </a:prstGeom>
        </p:spPr>
      </p:pic>
      <p:pic>
        <p:nvPicPr>
          <p:cNvPr id="7" name="Picture 6"/>
          <p:cNvPicPr>
            <a:picLocks noChangeAspect="1"/>
          </p:cNvPicPr>
          <p:nvPr/>
        </p:nvPicPr>
        <p:blipFill>
          <a:blip r:embed="rId5"/>
          <a:stretch>
            <a:fillRect/>
          </a:stretch>
        </p:blipFill>
        <p:spPr>
          <a:xfrm>
            <a:off x="2967644" y="4248457"/>
            <a:ext cx="1629294" cy="1339809"/>
          </a:xfrm>
          <a:prstGeom prst="rect">
            <a:avLst/>
          </a:prstGeom>
        </p:spPr>
      </p:pic>
    </p:spTree>
    <p:extLst>
      <p:ext uri="{BB962C8B-B14F-4D97-AF65-F5344CB8AC3E}">
        <p14:creationId xmlns:p14="http://schemas.microsoft.com/office/powerpoint/2010/main" val="4287290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remember!</a:t>
            </a:r>
          </a:p>
        </p:txBody>
      </p:sp>
      <p:sp>
        <p:nvSpPr>
          <p:cNvPr id="3" name="Content Placeholder 2"/>
          <p:cNvSpPr>
            <a:spLocks noGrp="1"/>
          </p:cNvSpPr>
          <p:nvPr>
            <p:ph idx="1"/>
          </p:nvPr>
        </p:nvSpPr>
        <p:spPr>
          <a:xfrm>
            <a:off x="1024128" y="2286000"/>
            <a:ext cx="10871385" cy="42109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2800" b="1" dirty="0"/>
              <a:t>Poverty, mental health challenges, not getting what you want, a traumatic childhood, being the victim of a crime, poor nutrition, homelessness, etc. are not excuses for inappropriate behavior.</a:t>
            </a:r>
            <a:endParaRPr lang="en-US" sz="2800" dirty="0"/>
          </a:p>
          <a:p>
            <a:pPr algn="ctr"/>
            <a:r>
              <a:rPr lang="en-US" b="1" dirty="0">
                <a:solidFill>
                  <a:schemeClr val="accent2">
                    <a:lumMod val="75000"/>
                  </a:schemeClr>
                </a:solidFill>
              </a:rPr>
              <a:t> </a:t>
            </a:r>
            <a:r>
              <a:rPr lang="en-US" sz="4800" b="1" dirty="0">
                <a:solidFill>
                  <a:schemeClr val="accent2">
                    <a:lumMod val="75000"/>
                  </a:schemeClr>
                </a:solidFill>
              </a:rPr>
              <a:t>&amp;</a:t>
            </a:r>
          </a:p>
          <a:p>
            <a:pPr algn="ctr"/>
            <a:r>
              <a:rPr lang="en-US" b="1" dirty="0"/>
              <a:t>Understanding the reasons for an individual’s inappropriate behavior can help staff deal more effectively with that individual.  </a:t>
            </a:r>
            <a:endParaRPr lang="en-US" dirty="0"/>
          </a:p>
          <a:p>
            <a:r>
              <a:rPr lang="en-US" dirty="0"/>
              <a:t> </a:t>
            </a:r>
          </a:p>
          <a:p>
            <a:endParaRPr lang="en-US" dirty="0"/>
          </a:p>
        </p:txBody>
      </p:sp>
      <p:sp>
        <p:nvSpPr>
          <p:cNvPr id="7" name="Slide Number Placeholder 6"/>
          <p:cNvSpPr>
            <a:spLocks noGrp="1"/>
          </p:cNvSpPr>
          <p:nvPr>
            <p:ph type="sldNum" sz="quarter" idx="12"/>
          </p:nvPr>
        </p:nvSpPr>
        <p:spPr/>
        <p:txBody>
          <a:bodyPr/>
          <a:lstStyle/>
          <a:p>
            <a:fld id="{818787CF-B828-44DF-80DB-E8BD64B2809B}" type="slidenum">
              <a:rPr lang="en-US" smtClean="0"/>
              <a:t>7</a:t>
            </a:fld>
            <a:endParaRPr lang="en-US" dirty="0"/>
          </a:p>
        </p:txBody>
      </p:sp>
      <p:pic>
        <p:nvPicPr>
          <p:cNvPr id="5" name="Picture 4"/>
          <p:cNvPicPr>
            <a:picLocks noChangeAspect="1"/>
          </p:cNvPicPr>
          <p:nvPr/>
        </p:nvPicPr>
        <p:blipFill>
          <a:blip r:embed="rId2"/>
          <a:stretch>
            <a:fillRect/>
          </a:stretch>
        </p:blipFill>
        <p:spPr>
          <a:xfrm>
            <a:off x="9232615" y="4773169"/>
            <a:ext cx="2342857" cy="1723810"/>
          </a:xfrm>
          <a:prstGeom prst="rect">
            <a:avLst/>
          </a:prstGeom>
        </p:spPr>
      </p:pic>
    </p:spTree>
    <p:extLst>
      <p:ext uri="{BB962C8B-B14F-4D97-AF65-F5344CB8AC3E}">
        <p14:creationId xmlns:p14="http://schemas.microsoft.com/office/powerpoint/2010/main" val="193225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lgConfetti">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79664-DFE7-4C9C-AB09-DF464ABB6A1C}"/>
              </a:ext>
            </a:extLst>
          </p:cNvPr>
          <p:cNvSpPr>
            <a:spLocks noGrp="1"/>
          </p:cNvSpPr>
          <p:nvPr>
            <p:ph type="sldNum" sz="quarter" idx="12"/>
          </p:nvPr>
        </p:nvSpPr>
        <p:spPr/>
        <p:txBody>
          <a:bodyPr/>
          <a:lstStyle/>
          <a:p>
            <a:fld id="{818787CF-B828-44DF-80DB-E8BD64B2809B}" type="slidenum">
              <a:rPr lang="en-US" smtClean="0"/>
              <a:t>8</a:t>
            </a:fld>
            <a:endParaRPr lang="en-US" dirty="0"/>
          </a:p>
        </p:txBody>
      </p:sp>
      <p:sp>
        <p:nvSpPr>
          <p:cNvPr id="3" name="Rectangle 2">
            <a:extLst>
              <a:ext uri="{FF2B5EF4-FFF2-40B4-BE49-F238E27FC236}">
                <a16:creationId xmlns:a16="http://schemas.microsoft.com/office/drawing/2014/main" id="{FB03CFE8-6C86-4A1A-B720-3CC3BE87A35A}"/>
              </a:ext>
            </a:extLst>
          </p:cNvPr>
          <p:cNvSpPr/>
          <p:nvPr/>
        </p:nvSpPr>
        <p:spPr>
          <a:xfrm>
            <a:off x="482138" y="3105835"/>
            <a:ext cx="8661862" cy="2585323"/>
          </a:xfrm>
          <a:prstGeom prst="rect">
            <a:avLst/>
          </a:prstGeom>
        </p:spPr>
        <p:txBody>
          <a:bodyPr wrap="square">
            <a:spAutoFit/>
          </a:bodyPr>
          <a:lstStyle/>
          <a:p>
            <a:r>
              <a:rPr lang="en-US" sz="4800" b="1" u="sng" dirty="0"/>
              <a:t>Interventions:</a:t>
            </a:r>
            <a:r>
              <a:rPr lang="en-US" sz="4800" b="1" dirty="0"/>
              <a:t> </a:t>
            </a:r>
          </a:p>
          <a:p>
            <a:r>
              <a:rPr lang="en-US" sz="4800" b="1" dirty="0"/>
              <a:t>So what do I do when there is an issue?????? </a:t>
            </a:r>
            <a:r>
              <a:rPr lang="en-US" dirty="0"/>
              <a:t/>
            </a:r>
            <a:br>
              <a:rPr lang="en-US" dirty="0"/>
            </a:br>
            <a:endParaRPr lang="en-US" dirty="0"/>
          </a:p>
        </p:txBody>
      </p:sp>
      <p:pic>
        <p:nvPicPr>
          <p:cNvPr id="5" name="Picture 4">
            <a:extLst>
              <a:ext uri="{FF2B5EF4-FFF2-40B4-BE49-F238E27FC236}">
                <a16:creationId xmlns:a16="http://schemas.microsoft.com/office/drawing/2014/main" id="{AD5C614E-D014-4DC6-95C8-B8BB3FC9D9F6}"/>
              </a:ext>
            </a:extLst>
          </p:cNvPr>
          <p:cNvPicPr>
            <a:picLocks noChangeAspect="1"/>
          </p:cNvPicPr>
          <p:nvPr/>
        </p:nvPicPr>
        <p:blipFill>
          <a:blip r:embed="rId2"/>
          <a:stretch>
            <a:fillRect/>
          </a:stretch>
        </p:blipFill>
        <p:spPr>
          <a:xfrm>
            <a:off x="8944495" y="284832"/>
            <a:ext cx="3009207" cy="4636304"/>
          </a:xfrm>
          <a:prstGeom prst="rect">
            <a:avLst/>
          </a:prstGeom>
        </p:spPr>
      </p:pic>
    </p:spTree>
    <p:extLst>
      <p:ext uri="{BB962C8B-B14F-4D97-AF65-F5344CB8AC3E}">
        <p14:creationId xmlns:p14="http://schemas.microsoft.com/office/powerpoint/2010/main" val="696049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Keeping the Peace</a:t>
            </a:r>
            <a:endParaRPr lang="en-US" dirty="0"/>
          </a:p>
        </p:txBody>
      </p:sp>
      <p:sp>
        <p:nvSpPr>
          <p:cNvPr id="3" name="Content Placeholder 2"/>
          <p:cNvSpPr>
            <a:spLocks noGrp="1"/>
          </p:cNvSpPr>
          <p:nvPr>
            <p:ph idx="1"/>
          </p:nvPr>
        </p:nvSpPr>
        <p:spPr>
          <a:xfrm>
            <a:off x="149629" y="1820487"/>
            <a:ext cx="12042371" cy="4488873"/>
          </a:xfrm>
        </p:spPr>
        <p:txBody>
          <a:bodyPr numCol="2">
            <a:normAutofit/>
          </a:bodyPr>
          <a:lstStyle/>
          <a:p>
            <a:pPr lvl="0">
              <a:buFont typeface="Wingdings" panose="05000000000000000000" pitchFamily="2" charset="2"/>
              <a:buChar char="v"/>
            </a:pPr>
            <a:r>
              <a:rPr lang="en-US" dirty="0"/>
              <a:t>Exhibit self control.</a:t>
            </a:r>
          </a:p>
          <a:p>
            <a:pPr lvl="0">
              <a:buFont typeface="Wingdings" panose="05000000000000000000" pitchFamily="2" charset="2"/>
              <a:buChar char="v"/>
            </a:pPr>
            <a:r>
              <a:rPr lang="en-US" dirty="0"/>
              <a:t>Identify a possible cause of escalation.</a:t>
            </a:r>
          </a:p>
          <a:p>
            <a:pPr lvl="0">
              <a:buFont typeface="Wingdings" panose="05000000000000000000" pitchFamily="2" charset="2"/>
              <a:buChar char="v"/>
            </a:pPr>
            <a:r>
              <a:rPr lang="en-US" dirty="0"/>
              <a:t>Understand that timing is everything.</a:t>
            </a:r>
          </a:p>
          <a:p>
            <a:pPr lvl="0">
              <a:buFont typeface="Wingdings" panose="05000000000000000000" pitchFamily="2" charset="2"/>
              <a:buChar char="v"/>
            </a:pPr>
            <a:r>
              <a:rPr lang="en-US" dirty="0"/>
              <a:t>Show patience or find someone else who   has it.</a:t>
            </a:r>
          </a:p>
          <a:p>
            <a:pPr lvl="0">
              <a:buFont typeface="Wingdings" panose="05000000000000000000" pitchFamily="2" charset="2"/>
              <a:buChar char="v"/>
            </a:pPr>
            <a:r>
              <a:rPr lang="en-US" dirty="0" smtClean="0"/>
              <a:t>Listen.</a:t>
            </a:r>
            <a:endParaRPr lang="en-US" dirty="0"/>
          </a:p>
          <a:p>
            <a:pPr lvl="0">
              <a:buFont typeface="Wingdings" panose="05000000000000000000" pitchFamily="2" charset="2"/>
              <a:buChar char="v"/>
            </a:pPr>
            <a:r>
              <a:rPr lang="en-US" dirty="0"/>
              <a:t>Compromise when appropriate.</a:t>
            </a:r>
          </a:p>
          <a:p>
            <a:pPr lvl="0">
              <a:buFont typeface="Wingdings" panose="05000000000000000000" pitchFamily="2" charset="2"/>
              <a:buChar char="v"/>
            </a:pPr>
            <a:r>
              <a:rPr lang="en-US" dirty="0"/>
              <a:t>Show respect.</a:t>
            </a:r>
          </a:p>
          <a:p>
            <a:pPr lvl="0">
              <a:buFont typeface="Wingdings" panose="05000000000000000000" pitchFamily="2" charset="2"/>
              <a:buChar char="v"/>
            </a:pPr>
            <a:r>
              <a:rPr lang="en-US" dirty="0"/>
              <a:t>Validate then criticize.</a:t>
            </a:r>
          </a:p>
          <a:p>
            <a:pPr lvl="0">
              <a:buFont typeface="Wingdings" panose="05000000000000000000" pitchFamily="2" charset="2"/>
              <a:buChar char="v"/>
            </a:pPr>
            <a:r>
              <a:rPr lang="en-US" dirty="0"/>
              <a:t>Pay close attention to pace and tone of your voice.</a:t>
            </a:r>
          </a:p>
          <a:p>
            <a:pPr lvl="0">
              <a:buFont typeface="Wingdings" panose="05000000000000000000" pitchFamily="2" charset="2"/>
              <a:buChar char="v"/>
            </a:pPr>
            <a:r>
              <a:rPr lang="en-US" dirty="0"/>
              <a:t>Err on the side of caution.</a:t>
            </a:r>
          </a:p>
          <a:p>
            <a:pPr lvl="0">
              <a:buFont typeface="Wingdings" panose="05000000000000000000" pitchFamily="2" charset="2"/>
              <a:buChar char="v"/>
            </a:pPr>
            <a:r>
              <a:rPr lang="en-US" dirty="0"/>
              <a:t>Set limits.</a:t>
            </a:r>
          </a:p>
          <a:p>
            <a:pPr lvl="0">
              <a:buFont typeface="Wingdings" panose="05000000000000000000" pitchFamily="2" charset="2"/>
              <a:buChar char="v"/>
            </a:pPr>
            <a:r>
              <a:rPr lang="en-US" dirty="0"/>
              <a:t>Do not make promises.</a:t>
            </a:r>
          </a:p>
          <a:p>
            <a:pPr lvl="0">
              <a:buFont typeface="Wingdings" panose="05000000000000000000" pitchFamily="2" charset="2"/>
              <a:buChar char="v"/>
            </a:pPr>
            <a:r>
              <a:rPr lang="en-US" dirty="0"/>
              <a:t>Don’t take things personally.</a:t>
            </a:r>
          </a:p>
          <a:p>
            <a:pPr lvl="0">
              <a:buFont typeface="Wingdings" panose="05000000000000000000" pitchFamily="2" charset="2"/>
              <a:buChar char="v"/>
            </a:pPr>
            <a:r>
              <a:rPr lang="en-US" dirty="0"/>
              <a:t>Be aware of physical proximity to others.</a:t>
            </a:r>
          </a:p>
          <a:p>
            <a:pPr>
              <a:buFont typeface="Wingdings" panose="05000000000000000000" pitchFamily="2" charset="2"/>
              <a:buChar char="v"/>
            </a:pPr>
            <a:r>
              <a:rPr lang="en-US" dirty="0"/>
              <a:t> Always be fair.</a:t>
            </a:r>
            <a:br>
              <a:rPr lang="en-US" dirty="0"/>
            </a:br>
            <a:r>
              <a:rPr lang="en-US" dirty="0"/>
              <a:t> </a:t>
            </a:r>
          </a:p>
          <a:p>
            <a:endParaRPr lang="en-US" dirty="0"/>
          </a:p>
        </p:txBody>
      </p:sp>
      <p:sp>
        <p:nvSpPr>
          <p:cNvPr id="6" name="Slide Number Placeholder 5"/>
          <p:cNvSpPr>
            <a:spLocks noGrp="1"/>
          </p:cNvSpPr>
          <p:nvPr>
            <p:ph type="sldNum" sz="quarter" idx="12"/>
          </p:nvPr>
        </p:nvSpPr>
        <p:spPr/>
        <p:txBody>
          <a:bodyPr/>
          <a:lstStyle/>
          <a:p>
            <a:fld id="{818787CF-B828-44DF-80DB-E8BD64B2809B}" type="slidenum">
              <a:rPr lang="en-US" smtClean="0"/>
              <a:t>9</a:t>
            </a:fld>
            <a:endParaRPr lang="en-US" dirty="0"/>
          </a:p>
        </p:txBody>
      </p:sp>
      <p:pic>
        <p:nvPicPr>
          <p:cNvPr id="4" name="Picture 3"/>
          <p:cNvPicPr>
            <a:picLocks noChangeAspect="1"/>
          </p:cNvPicPr>
          <p:nvPr/>
        </p:nvPicPr>
        <p:blipFill>
          <a:blip r:embed="rId2"/>
          <a:stretch>
            <a:fillRect/>
          </a:stretch>
        </p:blipFill>
        <p:spPr>
          <a:xfrm>
            <a:off x="9529105" y="4353224"/>
            <a:ext cx="1961905" cy="1838095"/>
          </a:xfrm>
          <a:prstGeom prst="rect">
            <a:avLst/>
          </a:prstGeom>
        </p:spPr>
      </p:pic>
    </p:spTree>
    <p:extLst>
      <p:ext uri="{BB962C8B-B14F-4D97-AF65-F5344CB8AC3E}">
        <p14:creationId xmlns:p14="http://schemas.microsoft.com/office/powerpoint/2010/main" val="709132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5153</TotalTime>
  <Words>2182</Words>
  <Application>Microsoft Office PowerPoint</Application>
  <PresentationFormat>Widescreen</PresentationFormat>
  <Paragraphs>355</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Aharoni</vt:lpstr>
      <vt:lpstr>Arial</vt:lpstr>
      <vt:lpstr>Bell MT</vt:lpstr>
      <vt:lpstr>Calibri</vt:lpstr>
      <vt:lpstr>Copperplate Gothic Light</vt:lpstr>
      <vt:lpstr>Times New Roman</vt:lpstr>
      <vt:lpstr>Tw Cen MT</vt:lpstr>
      <vt:lpstr>Tw Cen MT Condensed</vt:lpstr>
      <vt:lpstr>Wingdings</vt:lpstr>
      <vt:lpstr>Wingdings 3</vt:lpstr>
      <vt:lpstr>Integral</vt:lpstr>
      <vt:lpstr> </vt:lpstr>
      <vt:lpstr>Presentation Journey</vt:lpstr>
      <vt:lpstr>Preparation &amp; Prevention</vt:lpstr>
      <vt:lpstr>It takes Two!</vt:lpstr>
      <vt:lpstr>Identification and Assessment:  How to determine what a consumer is experiencing </vt:lpstr>
      <vt:lpstr>There are many reasons people act INAPPROPRIATELY </vt:lpstr>
      <vt:lpstr>remember!</vt:lpstr>
      <vt:lpstr>PowerPoint Presentation</vt:lpstr>
      <vt:lpstr>Keeping the Peace</vt:lpstr>
      <vt:lpstr>  </vt:lpstr>
      <vt:lpstr> </vt:lpstr>
      <vt:lpstr>Don’t be afraid to: </vt:lpstr>
      <vt:lpstr>Staff / Team / Agency Intervention </vt:lpstr>
      <vt:lpstr>PowerPoint Presentation</vt:lpstr>
      <vt:lpstr>SBAR for Consultation </vt:lpstr>
      <vt:lpstr>Mobile Crisis Teams licensed clinicians providing mental health crisis intervention to children &amp; adults throughout Alameda County</vt:lpstr>
      <vt:lpstr>Outreach and Engagement Teams Staffed primarily by peers and others with lived experience</vt:lpstr>
      <vt:lpstr>Outreach and Engagement Teams Staffed by licensed clinicians and a nurse  Mon-Fri 8:00-6pm, call (510)891-5600 for referrals / consultation</vt:lpstr>
      <vt:lpstr>Crisis Services Response Times</vt:lpstr>
      <vt:lpstr>There are situations that  require law enforcement and/or paramedics.</vt:lpstr>
      <vt:lpstr>Same Day Urgent Medication Clinics  (for adults, call ahead)</vt:lpstr>
      <vt:lpstr>Crisis Assessment &amp; Care for Children</vt:lpstr>
      <vt:lpstr>More Crisis Resources</vt:lpstr>
      <vt:lpstr>Crisis Resources : Language Specialty </vt:lpstr>
      <vt:lpstr>Information and Assessment for ACBH System Wide Services</vt:lpstr>
      <vt:lpstr>PowerPoint Presentation</vt:lpstr>
      <vt:lpstr>Who does ACBH serve?  Mental Health &amp; Substance Use Disorders</vt:lpstr>
      <vt:lpstr>PowerPoint Presentation</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Division</dc:title>
  <dc:creator>Stephanie Lewis</dc:creator>
  <cp:lastModifiedBy>Stephanie Lewis</cp:lastModifiedBy>
  <cp:revision>437</cp:revision>
  <cp:lastPrinted>2019-05-06T19:21:19Z</cp:lastPrinted>
  <dcterms:created xsi:type="dcterms:W3CDTF">2018-07-06T21:30:02Z</dcterms:created>
  <dcterms:modified xsi:type="dcterms:W3CDTF">2022-03-17T16:01:23Z</dcterms:modified>
</cp:coreProperties>
</file>